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1"/>
  </p:notesMasterIdLst>
  <p:handoutMasterIdLst>
    <p:handoutMasterId r:id="rId22"/>
  </p:handoutMasterIdLst>
  <p:sldIdLst>
    <p:sldId id="410" r:id="rId5"/>
    <p:sldId id="404" r:id="rId6"/>
    <p:sldId id="403" r:id="rId7"/>
    <p:sldId id="412" r:id="rId8"/>
    <p:sldId id="413" r:id="rId9"/>
    <p:sldId id="414" r:id="rId10"/>
    <p:sldId id="415" r:id="rId11"/>
    <p:sldId id="416" r:id="rId12"/>
    <p:sldId id="398" r:id="rId13"/>
    <p:sldId id="417" r:id="rId14"/>
    <p:sldId id="418" r:id="rId15"/>
    <p:sldId id="419" r:id="rId16"/>
    <p:sldId id="420" r:id="rId17"/>
    <p:sldId id="423" r:id="rId18"/>
    <p:sldId id="421" r:id="rId19"/>
    <p:sldId id="42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27" autoAdjust="0"/>
  </p:normalViewPr>
  <p:slideViewPr>
    <p:cSldViewPr snapToGrid="0">
      <p:cViewPr varScale="1">
        <p:scale>
          <a:sx n="78" d="100"/>
          <a:sy n="78" d="100"/>
        </p:scale>
        <p:origin x="87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6/22/2025</a:t>
            </a:fld>
            <a:endParaRPr lang="en-US" dirty="0"/>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dirty="0"/>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6/22/2025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7827E-5CFA-E130-C925-EFFE3142BB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D42ACD-E00E-84E7-A245-D2C35C53E1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38CB31-458C-9119-C919-7DA0D702A2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BF8E54-15CF-3A46-A65F-AEBA76507210}"/>
              </a:ext>
            </a:extLst>
          </p:cNvPr>
          <p:cNvSpPr>
            <a:spLocks noGrp="1"/>
          </p:cNvSpPr>
          <p:nvPr>
            <p:ph type="sldNum" sz="quarter" idx="5"/>
          </p:nvPr>
        </p:nvSpPr>
        <p:spPr/>
        <p:txBody>
          <a:bodyPr/>
          <a:lstStyle/>
          <a:p>
            <a:fld id="{A89C7E07-3C67-C64C-8DA0-0404F6303970}" type="slidenum">
              <a:rPr lang="en-US" smtClean="0"/>
              <a:t>10</a:t>
            </a:fld>
            <a:endParaRPr lang="en-US" dirty="0"/>
          </a:p>
        </p:txBody>
      </p:sp>
    </p:spTree>
    <p:extLst>
      <p:ext uri="{BB962C8B-B14F-4D97-AF65-F5344CB8AC3E}">
        <p14:creationId xmlns:p14="http://schemas.microsoft.com/office/powerpoint/2010/main" val="1235749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5E7B0-478D-1A92-0188-909FC353B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18742-D156-FC3A-51AE-1F75A9828B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1036A3-D62A-C276-CE7F-2192E94D3B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B2817E-A41F-0155-93E2-E660F52C7F98}"/>
              </a:ext>
            </a:extLst>
          </p:cNvPr>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3158876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70A3F-CFA4-56E3-9B43-18EC42C1AC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675D72-4157-BEE5-9114-A7BA8BCE12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03035-5B02-C763-253B-43C791E90A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8615A5-8165-98B0-4E91-5997ACFB0E2C}"/>
              </a:ext>
            </a:extLst>
          </p:cNvPr>
          <p:cNvSpPr>
            <a:spLocks noGrp="1"/>
          </p:cNvSpPr>
          <p:nvPr>
            <p:ph type="sldNum" sz="quarter" idx="5"/>
          </p:nvPr>
        </p:nvSpPr>
        <p:spPr/>
        <p:txBody>
          <a:bodyPr/>
          <a:lstStyle/>
          <a:p>
            <a:fld id="{A89C7E07-3C67-C64C-8DA0-0404F6303970}" type="slidenum">
              <a:rPr lang="en-US" smtClean="0"/>
              <a:t>12</a:t>
            </a:fld>
            <a:endParaRPr lang="en-US" dirty="0"/>
          </a:p>
        </p:txBody>
      </p:sp>
    </p:spTree>
    <p:extLst>
      <p:ext uri="{BB962C8B-B14F-4D97-AF65-F5344CB8AC3E}">
        <p14:creationId xmlns:p14="http://schemas.microsoft.com/office/powerpoint/2010/main" val="2457159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2ED6C-180B-1829-981A-D297548C11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CA2341-4239-6082-58F3-48E065237A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0ACE1-F975-C6F4-E877-4164B4A50A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EEEB65-190D-1A0A-8CC2-A0C8A06B705C}"/>
              </a:ext>
            </a:extLst>
          </p:cNvPr>
          <p:cNvSpPr>
            <a:spLocks noGrp="1"/>
          </p:cNvSpPr>
          <p:nvPr>
            <p:ph type="sldNum" sz="quarter" idx="5"/>
          </p:nvPr>
        </p:nvSpPr>
        <p:spPr/>
        <p:txBody>
          <a:bodyPr/>
          <a:lstStyle/>
          <a:p>
            <a:fld id="{A89C7E07-3C67-C64C-8DA0-0404F6303970}" type="slidenum">
              <a:rPr lang="en-US" smtClean="0"/>
              <a:t>13</a:t>
            </a:fld>
            <a:endParaRPr lang="en-US" dirty="0"/>
          </a:p>
        </p:txBody>
      </p:sp>
    </p:spTree>
    <p:extLst>
      <p:ext uri="{BB962C8B-B14F-4D97-AF65-F5344CB8AC3E}">
        <p14:creationId xmlns:p14="http://schemas.microsoft.com/office/powerpoint/2010/main" val="1632787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1B21B-8D9F-8738-08A4-3875BAE4E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DDC33-C70A-1686-C304-828938B7B1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0923D6-474A-67CF-B58C-3040EB1EDF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07B303-90FC-A77A-5B96-37410CCCE8DD}"/>
              </a:ext>
            </a:extLst>
          </p:cNvPr>
          <p:cNvSpPr>
            <a:spLocks noGrp="1"/>
          </p:cNvSpPr>
          <p:nvPr>
            <p:ph type="sldNum" sz="quarter" idx="5"/>
          </p:nvPr>
        </p:nvSpPr>
        <p:spPr/>
        <p:txBody>
          <a:bodyPr/>
          <a:lstStyle/>
          <a:p>
            <a:fld id="{A89C7E07-3C67-C64C-8DA0-0404F6303970}" type="slidenum">
              <a:rPr lang="en-US" smtClean="0"/>
              <a:t>14</a:t>
            </a:fld>
            <a:endParaRPr lang="en-US" dirty="0"/>
          </a:p>
        </p:txBody>
      </p:sp>
    </p:spTree>
    <p:extLst>
      <p:ext uri="{BB962C8B-B14F-4D97-AF65-F5344CB8AC3E}">
        <p14:creationId xmlns:p14="http://schemas.microsoft.com/office/powerpoint/2010/main" val="2784299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6DF86-632B-9CD7-18E6-36F7BC1B81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A740C-D464-C5F5-1118-0B1CB4FA87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4C43D5-69C8-E687-3B94-4B575F53DF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E5EDF8-5F54-F6B3-5E13-4E65501C503B}"/>
              </a:ext>
            </a:extLst>
          </p:cNvPr>
          <p:cNvSpPr>
            <a:spLocks noGrp="1"/>
          </p:cNvSpPr>
          <p:nvPr>
            <p:ph type="sldNum" sz="quarter" idx="5"/>
          </p:nvPr>
        </p:nvSpPr>
        <p:spPr/>
        <p:txBody>
          <a:bodyPr/>
          <a:lstStyle/>
          <a:p>
            <a:fld id="{A89C7E07-3C67-C64C-8DA0-0404F6303970}" type="slidenum">
              <a:rPr lang="en-US" smtClean="0"/>
              <a:t>15</a:t>
            </a:fld>
            <a:endParaRPr lang="en-US" dirty="0"/>
          </a:p>
        </p:txBody>
      </p:sp>
    </p:spTree>
    <p:extLst>
      <p:ext uri="{BB962C8B-B14F-4D97-AF65-F5344CB8AC3E}">
        <p14:creationId xmlns:p14="http://schemas.microsoft.com/office/powerpoint/2010/main" val="3788557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634596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51448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C8B89-1F61-11EB-315F-1579E84745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ECEDD-0AB9-71AE-CB2F-C5451FE55F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3DEB04-94F9-1A48-8943-E3EC99807E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302F45-A240-20ED-F346-F0A413841910}"/>
              </a:ext>
            </a:extLst>
          </p:cNvPr>
          <p:cNvSpPr>
            <a:spLocks noGrp="1"/>
          </p:cNvSpPr>
          <p:nvPr>
            <p:ph type="sldNum" sz="quarter" idx="5"/>
          </p:nvPr>
        </p:nvSpPr>
        <p:spPr/>
        <p:txBody>
          <a:bodyPr/>
          <a:lstStyle/>
          <a:p>
            <a:fld id="{A89C7E07-3C67-C64C-8DA0-0404F6303970}" type="slidenum">
              <a:rPr lang="en-US" smtClean="0"/>
              <a:t>4</a:t>
            </a:fld>
            <a:endParaRPr lang="en-US" dirty="0"/>
          </a:p>
        </p:txBody>
      </p:sp>
    </p:spTree>
    <p:extLst>
      <p:ext uri="{BB962C8B-B14F-4D97-AF65-F5344CB8AC3E}">
        <p14:creationId xmlns:p14="http://schemas.microsoft.com/office/powerpoint/2010/main" val="2965468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A97B2-FE40-CB9B-4996-3C1A0B4543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AE9730-DA73-2B0E-B2D0-4AC2F24816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302F6D-4B24-25FA-2C2E-9A9D9C57DD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373F9A-BC43-55B9-458F-908023AD1C65}"/>
              </a:ext>
            </a:extLst>
          </p:cNvPr>
          <p:cNvSpPr>
            <a:spLocks noGrp="1"/>
          </p:cNvSpPr>
          <p:nvPr>
            <p:ph type="sldNum" sz="quarter" idx="5"/>
          </p:nvPr>
        </p:nvSpPr>
        <p:spPr/>
        <p:txBody>
          <a:bodyPr/>
          <a:lstStyle/>
          <a:p>
            <a:fld id="{A89C7E07-3C67-C64C-8DA0-0404F6303970}" type="slidenum">
              <a:rPr lang="en-US" smtClean="0"/>
              <a:t>5</a:t>
            </a:fld>
            <a:endParaRPr lang="en-US" dirty="0"/>
          </a:p>
        </p:txBody>
      </p:sp>
    </p:spTree>
    <p:extLst>
      <p:ext uri="{BB962C8B-B14F-4D97-AF65-F5344CB8AC3E}">
        <p14:creationId xmlns:p14="http://schemas.microsoft.com/office/powerpoint/2010/main" val="1708237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FF3AB-359A-5707-AB48-67212559FB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63CC20-26F2-544F-02B7-0410D722BC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9407D3-4A44-E37D-5533-2DCA4C4FBA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8CC316-FFF1-9643-409D-7AB763FD0195}"/>
              </a:ext>
            </a:extLst>
          </p:cNvPr>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3369177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755E2-FF02-7DAC-6460-9C38137CA3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968B0-419D-4CD6-03CB-3D20084E31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52316B-4E23-B5E5-0C71-4BEBDC783A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6E5ED1-E968-4899-A06A-B0E611AE3495}"/>
              </a:ext>
            </a:extLst>
          </p:cNvPr>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2058009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10DFE-48DD-A7CF-371C-2E469BD205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21869A-7935-087B-11E9-BEC2A8A98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2769D7-E208-B5E6-E760-17E60CE68C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F0CA73-81DA-FC15-4846-E3E47941BEF0}"/>
              </a:ext>
            </a:extLst>
          </p:cNvPr>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3382842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1765923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endParaRPr lang="en-US" dirty="0"/>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D9D6-2977-ABCD-FDF8-51AFA5064E54}"/>
              </a:ext>
            </a:extLst>
          </p:cNvPr>
          <p:cNvSpPr>
            <a:spLocks noGrp="1"/>
          </p:cNvSpPr>
          <p:nvPr>
            <p:ph type="ctrTitle"/>
          </p:nvPr>
        </p:nvSpPr>
        <p:spPr>
          <a:xfrm>
            <a:off x="3608437" y="1337187"/>
            <a:ext cx="8404175" cy="2346467"/>
          </a:xfrm>
        </p:spPr>
        <p:txBody>
          <a:bodyPr/>
          <a:lstStyle/>
          <a:p>
            <a:r>
              <a:rPr lang="vi-VN" dirty="0">
                <a:latin typeface="Times New Roman" panose="02020603050405020304" pitchFamily="18" charset="0"/>
                <a:cs typeface="Times New Roman" panose="02020603050405020304" pitchFamily="18" charset="0"/>
              </a:rPr>
              <a:t>Mô phỏng điều khiển vệ tinh xoay 1 trục tự do (1DOF)</a:t>
            </a:r>
            <a:endParaRPr lang="en-US" dirty="0">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B1524A3E-FE79-27FB-50B2-D6505E265843}"/>
              </a:ext>
            </a:extLst>
          </p:cNvPr>
          <p:cNvSpPr txBox="1">
            <a:spLocks/>
          </p:cNvSpPr>
          <p:nvPr/>
        </p:nvSpPr>
        <p:spPr>
          <a:xfrm>
            <a:off x="8244347" y="5712542"/>
            <a:ext cx="4419602" cy="89620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4800" dirty="0"/>
              <a:t>Trung-Kien Vo</a:t>
            </a:r>
            <a:endParaRPr lang="en-US" sz="4800" dirty="0"/>
          </a:p>
        </p:txBody>
      </p:sp>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16173-A5B6-4002-0EDD-D801C3F37E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AB2C6B8-E622-81CA-57B5-8F043A90793E}"/>
              </a:ext>
            </a:extLst>
          </p:cNvPr>
          <p:cNvSpPr>
            <a:spLocks noGrp="1"/>
          </p:cNvSpPr>
          <p:nvPr>
            <p:ph type="title"/>
          </p:nvPr>
        </p:nvSpPr>
        <p:spPr>
          <a:xfrm>
            <a:off x="594360" y="584005"/>
            <a:ext cx="10972800" cy="1188720"/>
          </a:xfrm>
        </p:spPr>
        <p:txBody>
          <a:bodyPr/>
          <a:lstStyle/>
          <a:p>
            <a:r>
              <a:rPr lang="vi-VN" dirty="0">
                <a:latin typeface="Times  New Roman"/>
              </a:rPr>
              <a:t>2. Thiết lập mô hình cảm biến</a:t>
            </a:r>
            <a:endParaRPr lang="en-US" dirty="0">
              <a:latin typeface="Times  New Roman"/>
            </a:endParaRPr>
          </a:p>
        </p:txBody>
      </p:sp>
      <p:pic>
        <p:nvPicPr>
          <p:cNvPr id="1026" name="Picture 2" descr="THE BASICS OF LEO SATELLITE SYSTEMS - Base Camp Connect">
            <a:extLst>
              <a:ext uri="{FF2B5EF4-FFF2-40B4-BE49-F238E27FC236}">
                <a16:creationId xmlns:a16="http://schemas.microsoft.com/office/drawing/2014/main" id="{5317A924-D0BD-C452-B782-F6BB5D848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6750" y="-1044"/>
            <a:ext cx="2575250" cy="177376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3">
            <a:extLst>
              <a:ext uri="{FF2B5EF4-FFF2-40B4-BE49-F238E27FC236}">
                <a16:creationId xmlns:a16="http://schemas.microsoft.com/office/drawing/2014/main" id="{1B3E5AA8-5532-BD36-E39C-8EA303E67C0D}"/>
              </a:ext>
            </a:extLst>
          </p:cNvPr>
          <p:cNvSpPr txBox="1">
            <a:spLocks/>
          </p:cNvSpPr>
          <p:nvPr/>
        </p:nvSpPr>
        <p:spPr>
          <a:xfrm>
            <a:off x="594358" y="2501684"/>
            <a:ext cx="11264849" cy="540096"/>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sz="3200" dirty="0">
                <a:latin typeface="Times New Roman" panose="02020603050405020304" pitchFamily="18" charset="0"/>
                <a:cs typeface="Times New Roman" panose="02020603050405020304" pitchFamily="18" charset="0"/>
              </a:rPr>
              <a:t>2. Thiết lập mô hình cảm biến Magnetometer</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BC62740-1256-4914-CA2A-434423EF679F}"/>
                  </a:ext>
                </a:extLst>
              </p:cNvPr>
              <p:cNvSpPr txBox="1">
                <a:spLocks/>
              </p:cNvSpPr>
              <p:nvPr/>
            </p:nvSpPr>
            <p:spPr>
              <a:xfrm>
                <a:off x="594358" y="3189989"/>
                <a:ext cx="11264848" cy="2986876"/>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sz="2400" dirty="0">
                    <a:latin typeface="Times New Roman" panose="02020603050405020304" pitchFamily="18" charset="0"/>
                    <a:cs typeface="Times New Roman" panose="02020603050405020304" pitchFamily="18" charset="0"/>
                  </a:rPr>
                  <a:t>Cách thức mô phỏng:</a:t>
                </a:r>
              </a:p>
              <a:p>
                <a:pPr marL="285750" indent="-285750" algn="just">
                  <a:buFontTx/>
                  <a:buChar char="-"/>
                </a:pPr>
                <a:r>
                  <a:rPr lang="vi-VN" sz="2000" dirty="0">
                    <a:latin typeface="Times New Roman" panose="02020603050405020304" pitchFamily="18" charset="0"/>
                    <a:cs typeface="Times New Roman" panose="02020603050405020304" pitchFamily="18" charset="0"/>
                  </a:rPr>
                  <a:t>Giả sử vệ tinh di chuyển trên quỹ đạo LEO là chuyển động tròn đều. Tính toán từ trường Trái Đất tại vị trí vệ tinh trong hệ tọa độ quán tính (ECI) bằng mô hình từ trường đơn giản (hàm getEarthMagneticField). </a:t>
                </a:r>
              </a:p>
              <a:p>
                <a:pPr marL="285750" indent="-285750" algn="just">
                  <a:buFontTx/>
                  <a:buChar char="-"/>
                </a:pPr>
                <a:r>
                  <a:rPr lang="vi-VN" sz="2000" dirty="0">
                    <a:latin typeface="Times New Roman" panose="02020603050405020304" pitchFamily="18" charset="0"/>
                    <a:cs typeface="Times New Roman" panose="02020603050405020304" pitchFamily="18" charset="0"/>
                  </a:rPr>
                  <a:t>Chuyển đổi từ trường từ hệ ECI sang hệ vệ tinh (body) thông qua ma trận quay quanh trục X (hàm rotateECItoBody). </a:t>
                </a:r>
              </a:p>
              <a:p>
                <a:pPr marL="285750" indent="-285750" algn="just">
                  <a:buFontTx/>
                  <a:buChar char="-"/>
                </a:pPr>
                <a:r>
                  <a:rPr lang="vi-VN" sz="2000" dirty="0">
                    <a:latin typeface="Times New Roman" panose="02020603050405020304" pitchFamily="18" charset="0"/>
                    <a:cs typeface="Times New Roman" panose="02020603050405020304" pitchFamily="18" charset="0"/>
                  </a:rPr>
                  <a:t>Xác định góc nghiêng (roll) bằng cách lấy arctangent của tỷ số giữa hai thành phần từ trường trong hệ body: roll = atan2(</a:t>
                </a:r>
                <a14:m>
                  <m:oMath xmlns:m="http://schemas.openxmlformats.org/officeDocument/2006/math">
                    <m:sSub>
                      <m:sSubPr>
                        <m:ctrlPr>
                          <a:rPr lang="vi-VN" sz="2000" i="1" smtClean="0">
                            <a:latin typeface="Cambria Math" panose="02040503050406030204" pitchFamily="18" charset="0"/>
                            <a:cs typeface="Times New Roman" panose="02020603050405020304" pitchFamily="18" charset="0"/>
                          </a:rPr>
                        </m:ctrlPr>
                      </m:sSubPr>
                      <m:e>
                        <m:r>
                          <m:rPr>
                            <m:sty m:val="p"/>
                          </m:rPr>
                          <a:rPr lang="vi-VN" sz="2000" i="1">
                            <a:latin typeface="Cambria Math" panose="02040503050406030204" pitchFamily="18" charset="0"/>
                            <a:cs typeface="Times New Roman" panose="02020603050405020304" pitchFamily="18" charset="0"/>
                          </a:rPr>
                          <m:t>B</m:t>
                        </m:r>
                      </m:e>
                      <m:sub>
                        <m:r>
                          <m:rPr>
                            <m:sty m:val="p"/>
                          </m:rPr>
                          <a:rPr lang="vi-VN" sz="2000" i="1">
                            <a:latin typeface="Cambria Math" panose="02040503050406030204" pitchFamily="18" charset="0"/>
                            <a:cs typeface="Times New Roman" panose="02020603050405020304" pitchFamily="18" charset="0"/>
                          </a:rPr>
                          <m:t>y</m:t>
                        </m:r>
                      </m:sub>
                    </m:sSub>
                    <m:r>
                      <a:rPr lang="vi-VN" sz="2000" b="0" i="1" smtClean="0">
                        <a:latin typeface="Cambria Math" panose="02040503050406030204" pitchFamily="18" charset="0"/>
                        <a:cs typeface="Times New Roman" panose="02020603050405020304" pitchFamily="18" charset="0"/>
                      </a:rPr>
                      <m:t>,</m:t>
                    </m:r>
                    <m:sSub>
                      <m:sSubPr>
                        <m:ctrlPr>
                          <a:rPr lang="vi-VN" sz="2000" b="0" i="1" smtClean="0">
                            <a:latin typeface="Cambria Math" panose="02040503050406030204" pitchFamily="18" charset="0"/>
                            <a:cs typeface="Times New Roman" panose="02020603050405020304" pitchFamily="18" charset="0"/>
                          </a:rPr>
                        </m:ctrlPr>
                      </m:sSubPr>
                      <m:e>
                        <m:r>
                          <m:rPr>
                            <m:sty m:val="p"/>
                          </m:rPr>
                          <a:rPr lang="vi-VN" sz="2000" i="1">
                            <a:latin typeface="Cambria Math" panose="02040503050406030204" pitchFamily="18" charset="0"/>
                            <a:cs typeface="Times New Roman" panose="02020603050405020304" pitchFamily="18" charset="0"/>
                          </a:rPr>
                          <m:t>B</m:t>
                        </m:r>
                      </m:e>
                      <m:sub>
                        <m:r>
                          <m:rPr>
                            <m:sty m:val="p"/>
                          </m:rPr>
                          <a:rPr lang="vi-VN" sz="2000" i="1">
                            <a:latin typeface="Cambria Math" panose="02040503050406030204" pitchFamily="18" charset="0"/>
                            <a:cs typeface="Times New Roman" panose="02020603050405020304" pitchFamily="18" charset="0"/>
                          </a:rPr>
                          <m:t>z</m:t>
                        </m:r>
                      </m:sub>
                    </m:sSub>
                  </m:oMath>
                </a14:m>
                <a:r>
                  <a:rPr lang="vi-VN" sz="2000" dirty="0">
                    <a:latin typeface="Times New Roman" panose="02020603050405020304" pitchFamily="18" charset="0"/>
                    <a:cs typeface="Times New Roman" panose="02020603050405020304" pitchFamily="18" charset="0"/>
                  </a:rPr>
                  <a:t>)</a:t>
                </a:r>
              </a:p>
              <a:p>
                <a:pPr marL="285750" indent="-285750" algn="just">
                  <a:buFontTx/>
                  <a:buChar char="-"/>
                </a:pPr>
                <a:r>
                  <a:rPr lang="vi-VN" sz="2000" dirty="0">
                    <a:latin typeface="Times New Roman" panose="02020603050405020304" pitchFamily="18" charset="0"/>
                    <a:cs typeface="Times New Roman" panose="02020603050405020304" pitchFamily="18" charset="0"/>
                  </a:rPr>
                  <a:t>Thêm nhiễu ngẫu nhiên vào giá trị đo được để mô phỏng sai số cảm biến.</a:t>
                </a:r>
              </a:p>
            </p:txBody>
          </p:sp>
        </mc:Choice>
        <mc:Fallback xmlns="">
          <p:sp>
            <p:nvSpPr>
              <p:cNvPr id="4" name="Content Placeholder 3">
                <a:extLst>
                  <a:ext uri="{FF2B5EF4-FFF2-40B4-BE49-F238E27FC236}">
                    <a16:creationId xmlns:a16="http://schemas.microsoft.com/office/drawing/2014/main" id="{DBC62740-1256-4914-CA2A-434423EF679F}"/>
                  </a:ext>
                </a:extLst>
              </p:cNvPr>
              <p:cNvSpPr txBox="1">
                <a:spLocks noRot="1" noChangeAspect="1" noMove="1" noResize="1" noEditPoints="1" noAdjustHandles="1" noChangeArrowheads="1" noChangeShapeType="1" noTextEdit="1"/>
              </p:cNvSpPr>
              <p:nvPr/>
            </p:nvSpPr>
            <p:spPr>
              <a:xfrm>
                <a:off x="594358" y="3189989"/>
                <a:ext cx="11264848" cy="2986876"/>
              </a:xfrm>
              <a:prstGeom prst="rect">
                <a:avLst/>
              </a:prstGeom>
              <a:blipFill>
                <a:blip r:embed="rId4"/>
                <a:stretch>
                  <a:fillRect l="-812" t="-2857" r="-595"/>
                </a:stretch>
              </a:blipFill>
            </p:spPr>
            <p:txBody>
              <a:bodyPr/>
              <a:lstStyle/>
              <a:p>
                <a:r>
                  <a:rPr lang="en-US">
                    <a:noFill/>
                  </a:rPr>
                  <a:t> </a:t>
                </a:r>
              </a:p>
            </p:txBody>
          </p:sp>
        </mc:Fallback>
      </mc:AlternateContent>
      <p:sp>
        <p:nvSpPr>
          <p:cNvPr id="5" name="Content Placeholder 3">
            <a:extLst>
              <a:ext uri="{FF2B5EF4-FFF2-40B4-BE49-F238E27FC236}">
                <a16:creationId xmlns:a16="http://schemas.microsoft.com/office/drawing/2014/main" id="{16788DD6-2AD5-FFA2-50A5-555D94744BAF}"/>
              </a:ext>
            </a:extLst>
          </p:cNvPr>
          <p:cNvSpPr txBox="1">
            <a:spLocks/>
          </p:cNvSpPr>
          <p:nvPr/>
        </p:nvSpPr>
        <p:spPr>
          <a:xfrm>
            <a:off x="594358" y="4776192"/>
            <a:ext cx="11264848" cy="1306287"/>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2537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06804-9CB0-DBA5-B0DF-FC49DC11B9B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78A9CD-609A-9F40-6409-9A63034018E1}"/>
              </a:ext>
            </a:extLst>
          </p:cNvPr>
          <p:cNvSpPr>
            <a:spLocks noGrp="1"/>
          </p:cNvSpPr>
          <p:nvPr>
            <p:ph type="title"/>
          </p:nvPr>
        </p:nvSpPr>
        <p:spPr>
          <a:xfrm>
            <a:off x="594360" y="584005"/>
            <a:ext cx="10972800" cy="1188720"/>
          </a:xfrm>
        </p:spPr>
        <p:txBody>
          <a:bodyPr/>
          <a:lstStyle/>
          <a:p>
            <a:r>
              <a:rPr lang="vi-VN" dirty="0">
                <a:latin typeface="Times  New Roman"/>
              </a:rPr>
              <a:t>2. Thiết lập mô hình cảm biến</a:t>
            </a:r>
            <a:endParaRPr lang="en-US" dirty="0">
              <a:latin typeface="Times  New Roman"/>
            </a:endParaRPr>
          </a:p>
        </p:txBody>
      </p:sp>
      <p:sp>
        <p:nvSpPr>
          <p:cNvPr id="2" name="Content Placeholder 3">
            <a:extLst>
              <a:ext uri="{FF2B5EF4-FFF2-40B4-BE49-F238E27FC236}">
                <a16:creationId xmlns:a16="http://schemas.microsoft.com/office/drawing/2014/main" id="{D135E8E5-9430-7C79-73F9-68B3644C1567}"/>
              </a:ext>
            </a:extLst>
          </p:cNvPr>
          <p:cNvSpPr txBox="1">
            <a:spLocks/>
          </p:cNvSpPr>
          <p:nvPr/>
        </p:nvSpPr>
        <p:spPr>
          <a:xfrm>
            <a:off x="594358" y="2501684"/>
            <a:ext cx="11264849" cy="540096"/>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sz="3200" dirty="0">
                <a:latin typeface="Times New Roman" panose="02020603050405020304" pitchFamily="18" charset="0"/>
                <a:cs typeface="Times New Roman" panose="02020603050405020304" pitchFamily="18" charset="0"/>
              </a:rPr>
              <a:t>3. Thiết lập mô hình cảm biến accelerometer</a:t>
            </a:r>
          </a:p>
        </p:txBody>
      </p:sp>
      <p:sp>
        <p:nvSpPr>
          <p:cNvPr id="4" name="Content Placeholder 3">
            <a:extLst>
              <a:ext uri="{FF2B5EF4-FFF2-40B4-BE49-F238E27FC236}">
                <a16:creationId xmlns:a16="http://schemas.microsoft.com/office/drawing/2014/main" id="{C769EF14-853B-83F2-D68C-CD0B05EB9E10}"/>
              </a:ext>
            </a:extLst>
          </p:cNvPr>
          <p:cNvSpPr txBox="1">
            <a:spLocks/>
          </p:cNvSpPr>
          <p:nvPr/>
        </p:nvSpPr>
        <p:spPr>
          <a:xfrm>
            <a:off x="448336" y="4615699"/>
            <a:ext cx="11743664" cy="1689921"/>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sz="2000" dirty="0">
                <a:latin typeface="Times New Roman" panose="02020603050405020304" pitchFamily="18" charset="0"/>
                <a:cs typeface="Times New Roman" panose="02020603050405020304" pitchFamily="18" charset="0"/>
              </a:rPr>
              <a:t>- Cảm biến đo lực trong hệ tọa độ của nó ⇒ phải đưa lực từ ECI về body frame. </a:t>
            </a:r>
          </a:p>
          <a:p>
            <a:pPr marL="0" indent="0" algn="just">
              <a:buNone/>
            </a:pPr>
            <a:r>
              <a:rPr lang="vi-VN" sz="2000" dirty="0">
                <a:latin typeface="Times New Roman" panose="02020603050405020304" pitchFamily="18" charset="0"/>
                <a:cs typeface="Times New Roman" panose="02020603050405020304" pitchFamily="18" charset="0"/>
              </a:rPr>
              <a:t>- Không có lực đẩy nào khác ⇒ lực duy nhất là trọng lực ⇒ accelerometer đo được giá trị hướng về tâm Trái Đất. </a:t>
            </a:r>
          </a:p>
          <a:p>
            <a:pPr marL="0" indent="0" algn="just">
              <a:buNone/>
            </a:pPr>
            <a:r>
              <a:rPr lang="vi-VN" sz="2000" dirty="0">
                <a:latin typeface="Times New Roman" panose="02020603050405020304" pitchFamily="18" charset="0"/>
                <a:cs typeface="Times New Roman" panose="02020603050405020304" pitchFamily="18" charset="0"/>
              </a:rPr>
              <a:t>- Bổ sung nhiễu gaussian.</a:t>
            </a:r>
          </a:p>
        </p:txBody>
      </p:sp>
      <p:sp>
        <p:nvSpPr>
          <p:cNvPr id="5" name="Content Placeholder 3">
            <a:extLst>
              <a:ext uri="{FF2B5EF4-FFF2-40B4-BE49-F238E27FC236}">
                <a16:creationId xmlns:a16="http://schemas.microsoft.com/office/drawing/2014/main" id="{7D0E41B6-0A24-41FE-8AEA-81C1FA55D1BB}"/>
              </a:ext>
            </a:extLst>
          </p:cNvPr>
          <p:cNvSpPr txBox="1">
            <a:spLocks/>
          </p:cNvSpPr>
          <p:nvPr/>
        </p:nvSpPr>
        <p:spPr>
          <a:xfrm>
            <a:off x="594358" y="4776192"/>
            <a:ext cx="11264848" cy="1306287"/>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vi-VN" sz="2400" dirty="0">
              <a:latin typeface="Times New Roman" panose="02020603050405020304" pitchFamily="18" charset="0"/>
              <a:cs typeface="Times New Roman" panose="02020603050405020304" pitchFamily="18" charset="0"/>
            </a:endParaRPr>
          </a:p>
        </p:txBody>
      </p:sp>
      <p:sp>
        <p:nvSpPr>
          <p:cNvPr id="8" name="Content Placeholder 3">
            <a:extLst>
              <a:ext uri="{FF2B5EF4-FFF2-40B4-BE49-F238E27FC236}">
                <a16:creationId xmlns:a16="http://schemas.microsoft.com/office/drawing/2014/main" id="{2FD3A403-6F3F-703A-0763-32C5BA57D956}"/>
              </a:ext>
            </a:extLst>
          </p:cNvPr>
          <p:cNvSpPr txBox="1">
            <a:spLocks/>
          </p:cNvSpPr>
          <p:nvPr/>
        </p:nvSpPr>
        <p:spPr>
          <a:xfrm>
            <a:off x="463576" y="3086272"/>
            <a:ext cx="11264848" cy="1529428"/>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sz="2000" dirty="0">
                <a:latin typeface="Times New Roman" panose="02020603050405020304" pitchFamily="18" charset="0"/>
                <a:cs typeface="Times New Roman" panose="02020603050405020304" pitchFamily="18" charset="0"/>
              </a:rPr>
              <a:t>Dù trong bài đã giả sử vệ tinh quay theo quỹ đạo LEO, vệ tinh đang trên quỹ đạo LEO được giả sử là chuyển động tròn. Khi phân tích, vệ tinh đang được lực hướng tâm của Trái Đất kéo vào, kèm theo vệ tinh đang có sẵn động lượng nên chúng có thể di chuyển tròn. Trong lúc đang bị lực hướng tâm kéo xuống thì cảm biến acclelerometer không đo được giá trị này. Tuy nhiên để làm theo đề bài, giả sử vệ tinh đo được trọng lực theo phương X của vệ tinh</a:t>
            </a:r>
          </a:p>
        </p:txBody>
      </p:sp>
      <p:pic>
        <p:nvPicPr>
          <p:cNvPr id="9" name="Picture 8">
            <a:extLst>
              <a:ext uri="{FF2B5EF4-FFF2-40B4-BE49-F238E27FC236}">
                <a16:creationId xmlns:a16="http://schemas.microsoft.com/office/drawing/2014/main" id="{3358FB4B-591C-9977-0072-97A5BFFA23A1}"/>
              </a:ext>
            </a:extLst>
          </p:cNvPr>
          <p:cNvPicPr>
            <a:picLocks noChangeAspect="1"/>
          </p:cNvPicPr>
          <p:nvPr/>
        </p:nvPicPr>
        <p:blipFill>
          <a:blip r:embed="rId3"/>
          <a:stretch>
            <a:fillRect/>
          </a:stretch>
        </p:blipFill>
        <p:spPr>
          <a:xfrm>
            <a:off x="8447920" y="132674"/>
            <a:ext cx="3485932" cy="2931352"/>
          </a:xfrm>
          <a:prstGeom prst="rect">
            <a:avLst/>
          </a:prstGeom>
        </p:spPr>
      </p:pic>
    </p:spTree>
    <p:extLst>
      <p:ext uri="{BB962C8B-B14F-4D97-AF65-F5344CB8AC3E}">
        <p14:creationId xmlns:p14="http://schemas.microsoft.com/office/powerpoint/2010/main" val="3665504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8A665-27C1-8EBD-9E5E-8B3BA780D8C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4F1F0A3-46EE-DF3A-75BA-7E209FD85661}"/>
              </a:ext>
            </a:extLst>
          </p:cNvPr>
          <p:cNvSpPr>
            <a:spLocks noGrp="1"/>
          </p:cNvSpPr>
          <p:nvPr>
            <p:ph type="title"/>
          </p:nvPr>
        </p:nvSpPr>
        <p:spPr>
          <a:xfrm>
            <a:off x="594360" y="584005"/>
            <a:ext cx="10972800" cy="1188720"/>
          </a:xfrm>
        </p:spPr>
        <p:txBody>
          <a:bodyPr/>
          <a:lstStyle/>
          <a:p>
            <a:r>
              <a:rPr lang="vi-VN" dirty="0">
                <a:latin typeface="Times  New Roman"/>
              </a:rPr>
              <a:t>3. Phương thức điều khiển PID</a:t>
            </a:r>
            <a:endParaRPr lang="en-US" dirty="0">
              <a:latin typeface="Times  New Roman"/>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924AD4C6-6FC6-0CAA-810A-54425B76A965}"/>
                  </a:ext>
                </a:extLst>
              </p:cNvPr>
              <p:cNvSpPr txBox="1">
                <a:spLocks/>
              </p:cNvSpPr>
              <p:nvPr/>
            </p:nvSpPr>
            <p:spPr>
              <a:xfrm>
                <a:off x="382369" y="2400036"/>
                <a:ext cx="3723411" cy="513960"/>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m:rPr>
                              <m:sty m:val="p"/>
                            </m:rPr>
                            <a:rPr lang="vi-VN" i="1">
                              <a:latin typeface="Cambria Math" panose="02040503050406030204" pitchFamily="18" charset="0"/>
                              <a:cs typeface="Times New Roman" panose="02020603050405020304" pitchFamily="18" charset="0"/>
                            </a:rPr>
                            <m:t>I</m:t>
                          </m:r>
                        </m:e>
                        <m:sub>
                          <m:r>
                            <m:rPr>
                              <m:sty m:val="p"/>
                            </m:rPr>
                            <a:rPr lang="vi-VN" i="1">
                              <a:latin typeface="Cambria Math" panose="02040503050406030204" pitchFamily="18" charset="0"/>
                              <a:cs typeface="Times New Roman" panose="02020603050405020304" pitchFamily="18" charset="0"/>
                            </a:rPr>
                            <m:t>rw</m:t>
                          </m:r>
                        </m:sub>
                      </m:sSub>
                      <m:sSub>
                        <m:sSubPr>
                          <m:ctrlPr>
                            <a:rPr lang="en-US" i="1" smtClean="0">
                              <a:latin typeface="Cambria Math" panose="02040503050406030204" pitchFamily="18" charset="0"/>
                              <a:cs typeface="Times New Roman" panose="02020603050405020304" pitchFamily="18" charset="0"/>
                            </a:rPr>
                          </m:ctrlPr>
                        </m:sSubPr>
                        <m:e>
                          <m:acc>
                            <m:accPr>
                              <m:chr m:val="⃗"/>
                              <m:ctrlPr>
                                <a:rPr lang="en-US" i="1" smtClean="0">
                                  <a:latin typeface="Cambria Math" panose="02040503050406030204" pitchFamily="18" charset="0"/>
                                  <a:cs typeface="Times New Roman" panose="02020603050405020304" pitchFamily="18" charset="0"/>
                                </a:rPr>
                              </m:ctrlPr>
                            </m:accPr>
                            <m:e>
                              <m:r>
                                <a:rPr lang="en-US" i="1" smtClean="0">
                                  <a:latin typeface="Cambria Math" panose="02040503050406030204" pitchFamily="18" charset="0"/>
                                  <a:ea typeface="Cambria Math" panose="02040503050406030204" pitchFamily="18" charset="0"/>
                                  <a:cs typeface="Times New Roman" panose="02020603050405020304" pitchFamily="18" charset="0"/>
                                </a:rPr>
                                <m:t>𝛼</m:t>
                              </m:r>
                            </m:e>
                          </m:acc>
                        </m:e>
                        <m:sub>
                          <m:r>
                            <m:rPr>
                              <m:sty m:val="p"/>
                            </m:rPr>
                            <a:rPr lang="vi-VN" i="1">
                              <a:latin typeface="Cambria Math" panose="02040503050406030204" pitchFamily="18" charset="0"/>
                              <a:cs typeface="Times New Roman" panose="02020603050405020304" pitchFamily="18" charset="0"/>
                            </a:rPr>
                            <m:t>rw</m:t>
                          </m:r>
                        </m:sub>
                      </m:sSub>
                      <m:r>
                        <a:rPr lang="vi-VN" b="0" i="1" smtClean="0">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m:rPr>
                              <m:sty m:val="p"/>
                            </m:rPr>
                            <a:rPr lang="vi-VN" i="1">
                              <a:latin typeface="Cambria Math" panose="02040503050406030204" pitchFamily="18" charset="0"/>
                              <a:cs typeface="Times New Roman" panose="02020603050405020304" pitchFamily="18" charset="0"/>
                            </a:rPr>
                            <m:t>I</m:t>
                          </m:r>
                        </m:e>
                        <m:sub>
                          <m:r>
                            <m:rPr>
                              <m:sty m:val="p"/>
                            </m:rPr>
                            <a:rPr lang="vi-VN" i="1">
                              <a:latin typeface="Cambria Math" panose="02040503050406030204" pitchFamily="18" charset="0"/>
                              <a:cs typeface="Times New Roman" panose="02020603050405020304" pitchFamily="18" charset="0"/>
                            </a:rPr>
                            <m:t>sat</m:t>
                          </m:r>
                        </m:sub>
                      </m:sSub>
                      <m:sSub>
                        <m:sSubPr>
                          <m:ctrlPr>
                            <a:rPr lang="en-US" i="1">
                              <a:latin typeface="Cambria Math" panose="02040503050406030204" pitchFamily="18" charset="0"/>
                              <a:cs typeface="Times New Roman" panose="02020603050405020304" pitchFamily="18" charset="0"/>
                            </a:rPr>
                          </m:ctrlPr>
                        </m:sSubPr>
                        <m:e>
                          <m:acc>
                            <m:accPr>
                              <m:chr m:val="⃗"/>
                              <m:ctrlPr>
                                <a:rPr lang="en-US" i="1">
                                  <a:latin typeface="Cambria Math" panose="02040503050406030204" pitchFamily="18" charset="0"/>
                                  <a:cs typeface="Times New Roman" panose="02020603050405020304" pitchFamily="18" charset="0"/>
                                </a:rPr>
                              </m:ctrlPr>
                            </m:accPr>
                            <m:e>
                              <m:r>
                                <a:rPr lang="en-US" i="1">
                                  <a:latin typeface="Cambria Math" panose="02040503050406030204" pitchFamily="18" charset="0"/>
                                  <a:ea typeface="Cambria Math" panose="02040503050406030204" pitchFamily="18" charset="0"/>
                                  <a:cs typeface="Times New Roman" panose="02020603050405020304" pitchFamily="18" charset="0"/>
                                </a:rPr>
                                <m:t>𝛼</m:t>
                              </m:r>
                            </m:e>
                          </m:acc>
                        </m:e>
                        <m:sub>
                          <m:r>
                            <m:rPr>
                              <m:sty m:val="p"/>
                            </m:rPr>
                            <a:rPr lang="vi-VN" i="1" smtClean="0">
                              <a:latin typeface="Cambria Math" panose="02040503050406030204" pitchFamily="18" charset="0"/>
                              <a:ea typeface="Cambria Math" panose="02040503050406030204" pitchFamily="18" charset="0"/>
                              <a:cs typeface="Times New Roman" panose="02020603050405020304" pitchFamily="18" charset="0"/>
                            </a:rPr>
                            <m:t>sat</m:t>
                          </m:r>
                        </m:sub>
                      </m:sSub>
                      <m:r>
                        <a:rPr lang="vi-VN" b="0" i="1" smtClean="0">
                          <a:latin typeface="Cambria Math" panose="02040503050406030204" pitchFamily="18" charset="0"/>
                          <a:cs typeface="Times New Roman" panose="02020603050405020304" pitchFamily="18" charset="0"/>
                        </a:rPr>
                        <m:t>=</m:t>
                      </m:r>
                      <m:r>
                        <a:rPr lang="vi-VN" i="1" dirty="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0" name="Content Placeholder 3">
                <a:extLst>
                  <a:ext uri="{FF2B5EF4-FFF2-40B4-BE49-F238E27FC236}">
                    <a16:creationId xmlns:a16="http://schemas.microsoft.com/office/drawing/2014/main" id="{924AD4C6-6FC6-0CAA-810A-54425B76A965}"/>
                  </a:ext>
                </a:extLst>
              </p:cNvPr>
              <p:cNvSpPr txBox="1">
                <a:spLocks noRot="1" noChangeAspect="1" noMove="1" noResize="1" noEditPoints="1" noAdjustHandles="1" noChangeArrowheads="1" noChangeShapeType="1" noTextEdit="1"/>
              </p:cNvSpPr>
              <p:nvPr/>
            </p:nvSpPr>
            <p:spPr>
              <a:xfrm>
                <a:off x="382369" y="2400036"/>
                <a:ext cx="3723411" cy="513960"/>
              </a:xfrm>
              <a:prstGeom prst="rect">
                <a:avLst/>
              </a:prstGeom>
              <a:blipFill>
                <a:blip r:embed="rId3"/>
                <a:stretch>
                  <a:fillRect t="-32143"/>
                </a:stretch>
              </a:blipFill>
            </p:spPr>
            <p:txBody>
              <a:bodyPr/>
              <a:lstStyle/>
              <a:p>
                <a:r>
                  <a:rPr lang="en-US">
                    <a:noFill/>
                  </a:rPr>
                  <a:t> </a:t>
                </a:r>
              </a:p>
            </p:txBody>
          </p:sp>
        </mc:Fallback>
      </mc:AlternateContent>
      <p:pic>
        <p:nvPicPr>
          <p:cNvPr id="2" name="Picture 2" descr="THE BASICS OF LEO SATELLITE SYSTEMS - Base Camp Connect">
            <a:extLst>
              <a:ext uri="{FF2B5EF4-FFF2-40B4-BE49-F238E27FC236}">
                <a16:creationId xmlns:a16="http://schemas.microsoft.com/office/drawing/2014/main" id="{6C7C3E5B-2174-BC27-C36E-933016966A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6750" y="0"/>
            <a:ext cx="2575250" cy="17737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A494F11-482C-980A-C8D7-6D1CB3A51C28}"/>
                  </a:ext>
                </a:extLst>
              </p:cNvPr>
              <p:cNvSpPr txBox="1">
                <a:spLocks/>
              </p:cNvSpPr>
              <p:nvPr/>
            </p:nvSpPr>
            <p:spPr>
              <a:xfrm>
                <a:off x="512998" y="2915040"/>
                <a:ext cx="4833443" cy="513960"/>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dirty="0">
                    <a:cs typeface="Times New Roman" panose="02020603050405020304" pitchFamily="18" charset="0"/>
                  </a:rPr>
                  <a:t>-&gt;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m:rPr>
                            <m:sty m:val="p"/>
                          </m:rPr>
                          <a:rPr lang="vi-VN" i="1">
                            <a:latin typeface="Cambria Math" panose="02040503050406030204" pitchFamily="18" charset="0"/>
                            <a:cs typeface="Times New Roman" panose="02020603050405020304" pitchFamily="18" charset="0"/>
                          </a:rPr>
                          <m:t>I</m:t>
                        </m:r>
                      </m:e>
                      <m:sub>
                        <m:r>
                          <m:rPr>
                            <m:sty m:val="p"/>
                          </m:rPr>
                          <a:rPr lang="vi-VN" i="1">
                            <a:latin typeface="Cambria Math" panose="02040503050406030204" pitchFamily="18" charset="0"/>
                            <a:cs typeface="Times New Roman" panose="02020603050405020304" pitchFamily="18" charset="0"/>
                          </a:rPr>
                          <m:t>sat</m:t>
                        </m:r>
                      </m:sub>
                    </m:sSub>
                    <m:sSub>
                      <m:sSubPr>
                        <m:ctrlPr>
                          <a:rPr lang="en-US" i="1">
                            <a:latin typeface="Cambria Math" panose="02040503050406030204" pitchFamily="18" charset="0"/>
                            <a:cs typeface="Times New Roman" panose="02020603050405020304" pitchFamily="18" charset="0"/>
                          </a:rPr>
                        </m:ctrlPr>
                      </m:sSubPr>
                      <m:e>
                        <m:acc>
                          <m:accPr>
                            <m:chr m:val="⃗"/>
                            <m:ctrlPr>
                              <a:rPr lang="en-US" i="1">
                                <a:latin typeface="Cambria Math" panose="02040503050406030204" pitchFamily="18" charset="0"/>
                                <a:cs typeface="Times New Roman" panose="02020603050405020304" pitchFamily="18" charset="0"/>
                              </a:rPr>
                            </m:ctrlPr>
                          </m:accPr>
                          <m:e>
                            <m:r>
                              <a:rPr lang="en-US" i="1">
                                <a:latin typeface="Cambria Math" panose="02040503050406030204" pitchFamily="18" charset="0"/>
                                <a:ea typeface="Cambria Math" panose="02040503050406030204" pitchFamily="18" charset="0"/>
                                <a:cs typeface="Times New Roman" panose="02020603050405020304" pitchFamily="18" charset="0"/>
                              </a:rPr>
                              <m:t>𝛼</m:t>
                            </m:r>
                          </m:e>
                        </m:acc>
                      </m:e>
                      <m:sub>
                        <m:r>
                          <m:rPr>
                            <m:sty m:val="p"/>
                          </m:rPr>
                          <a:rPr lang="vi-VN" i="1" smtClean="0">
                            <a:latin typeface="Cambria Math" panose="02040503050406030204" pitchFamily="18" charset="0"/>
                            <a:ea typeface="Cambria Math" panose="02040503050406030204" pitchFamily="18" charset="0"/>
                            <a:cs typeface="Times New Roman" panose="02020603050405020304" pitchFamily="18" charset="0"/>
                          </a:rPr>
                          <m:t>sat</m:t>
                        </m:r>
                      </m:sub>
                    </m:sSub>
                    <m:r>
                      <a:rPr lang="vi-VN" b="0" i="1" smtClean="0">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vi-VN" b="0" i="1" smtClean="0">
                            <a:latin typeface="Cambria Math" panose="02040503050406030204" pitchFamily="18" charset="0"/>
                            <a:cs typeface="Times New Roman" panose="02020603050405020304" pitchFamily="18" charset="0"/>
                          </a:rPr>
                          <m:t>−</m:t>
                        </m:r>
                        <m:r>
                          <m:rPr>
                            <m:sty m:val="p"/>
                          </m:rPr>
                          <a:rPr lang="vi-VN" i="1">
                            <a:latin typeface="Cambria Math" panose="02040503050406030204" pitchFamily="18" charset="0"/>
                            <a:cs typeface="Times New Roman" panose="02020603050405020304" pitchFamily="18" charset="0"/>
                          </a:rPr>
                          <m:t>I</m:t>
                        </m:r>
                      </m:e>
                      <m:sub>
                        <m:r>
                          <m:rPr>
                            <m:sty m:val="p"/>
                          </m:rPr>
                          <a:rPr lang="vi-VN" i="1">
                            <a:latin typeface="Cambria Math" panose="02040503050406030204" pitchFamily="18" charset="0"/>
                            <a:cs typeface="Times New Roman" panose="02020603050405020304" pitchFamily="18" charset="0"/>
                          </a:rPr>
                          <m:t>rw</m:t>
                        </m:r>
                      </m:sub>
                    </m:sSub>
                    <m:sSub>
                      <m:sSubPr>
                        <m:ctrlPr>
                          <a:rPr lang="en-US" i="1">
                            <a:latin typeface="Cambria Math" panose="02040503050406030204" pitchFamily="18" charset="0"/>
                            <a:cs typeface="Times New Roman" panose="02020603050405020304" pitchFamily="18" charset="0"/>
                          </a:rPr>
                        </m:ctrlPr>
                      </m:sSubPr>
                      <m:e>
                        <m:acc>
                          <m:accPr>
                            <m:chr m:val="⃗"/>
                            <m:ctrlPr>
                              <a:rPr lang="en-US" i="1">
                                <a:latin typeface="Cambria Math" panose="02040503050406030204" pitchFamily="18" charset="0"/>
                                <a:cs typeface="Times New Roman" panose="02020603050405020304" pitchFamily="18" charset="0"/>
                              </a:rPr>
                            </m:ctrlPr>
                          </m:accPr>
                          <m:e>
                            <m:r>
                              <a:rPr lang="en-US" i="1">
                                <a:latin typeface="Cambria Math" panose="02040503050406030204" pitchFamily="18" charset="0"/>
                                <a:ea typeface="Cambria Math" panose="02040503050406030204" pitchFamily="18" charset="0"/>
                                <a:cs typeface="Times New Roman" panose="02020603050405020304" pitchFamily="18" charset="0"/>
                              </a:rPr>
                              <m:t>𝛼</m:t>
                            </m:r>
                          </m:e>
                        </m:acc>
                      </m:e>
                      <m:sub>
                        <m:r>
                          <m:rPr>
                            <m:sty m:val="p"/>
                          </m:rPr>
                          <a:rPr lang="vi-VN" i="1">
                            <a:latin typeface="Cambria Math" panose="02040503050406030204" pitchFamily="18" charset="0"/>
                            <a:cs typeface="Times New Roman" panose="02020603050405020304" pitchFamily="18" charset="0"/>
                          </a:rPr>
                          <m:t>rw</m:t>
                        </m:r>
                      </m:sub>
                    </m:sSub>
                    <m:r>
                      <a:rPr lang="vi-VN" b="0" i="1" smtClean="0">
                        <a:latin typeface="Cambria Math" panose="02040503050406030204" pitchFamily="18" charset="0"/>
                        <a:cs typeface="Times New Roman" panose="02020603050405020304" pitchFamily="18" charset="0"/>
                      </a:rPr>
                      <m:t>=</m:t>
                    </m:r>
                    <m:sSub>
                      <m:sSubPr>
                        <m:ctrlPr>
                          <a:rPr lang="vi-V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vi-VN" i="1">
                            <a:latin typeface="Cambria Math" panose="02040503050406030204" pitchFamily="18" charset="0"/>
                            <a:ea typeface="Cambria Math" panose="02040503050406030204" pitchFamily="18" charset="0"/>
                            <a:cs typeface="Times New Roman" panose="02020603050405020304" pitchFamily="18" charset="0"/>
                          </a:rPr>
                          <m:t>𝜏</m:t>
                        </m:r>
                      </m:e>
                      <m:sub>
                        <m:r>
                          <m:rPr>
                            <m:sty m:val="p"/>
                          </m:rPr>
                          <a:rPr lang="vi-VN" i="1">
                            <a:latin typeface="Cambria Math" panose="02040503050406030204" pitchFamily="18" charset="0"/>
                            <a:ea typeface="Cambria Math" panose="02040503050406030204" pitchFamily="18" charset="0"/>
                            <a:cs typeface="Times New Roman" panose="02020603050405020304" pitchFamily="18" charset="0"/>
                          </a:rPr>
                          <m:t>rw</m:t>
                        </m:r>
                      </m:sub>
                    </m:sSub>
                  </m:oMath>
                </a14:m>
                <a:endParaRPr lang="en-US" dirty="0">
                  <a:latin typeface="Times New Roman" panose="02020603050405020304" pitchFamily="18" charset="0"/>
                  <a:cs typeface="Times New Roman" panose="02020603050405020304" pitchFamily="18" charset="0"/>
                </a:endParaRPr>
              </a:p>
            </p:txBody>
          </p:sp>
        </mc:Choice>
        <mc:Fallback xmlns="">
          <p:sp>
            <p:nvSpPr>
              <p:cNvPr id="4" name="Content Placeholder 3">
                <a:extLst>
                  <a:ext uri="{FF2B5EF4-FFF2-40B4-BE49-F238E27FC236}">
                    <a16:creationId xmlns:a16="http://schemas.microsoft.com/office/drawing/2014/main" id="{FA494F11-482C-980A-C8D7-6D1CB3A51C28}"/>
                  </a:ext>
                </a:extLst>
              </p:cNvPr>
              <p:cNvSpPr txBox="1">
                <a:spLocks noRot="1" noChangeAspect="1" noMove="1" noResize="1" noEditPoints="1" noAdjustHandles="1" noChangeArrowheads="1" noChangeShapeType="1" noTextEdit="1"/>
              </p:cNvSpPr>
              <p:nvPr/>
            </p:nvSpPr>
            <p:spPr>
              <a:xfrm>
                <a:off x="512998" y="2915040"/>
                <a:ext cx="4833443" cy="513960"/>
              </a:xfrm>
              <a:prstGeom prst="rect">
                <a:avLst/>
              </a:prstGeom>
              <a:blipFill>
                <a:blip r:embed="rId5"/>
                <a:stretch>
                  <a:fillRect l="-2522" t="-20000" b="-24706"/>
                </a:stretch>
              </a:blipFill>
            </p:spPr>
            <p:txBody>
              <a:bodyPr/>
              <a:lstStyle/>
              <a:p>
                <a:r>
                  <a:rPr lang="en-US">
                    <a:noFill/>
                  </a:rPr>
                  <a:t> </a:t>
                </a:r>
              </a:p>
            </p:txBody>
          </p:sp>
        </mc:Fallback>
      </mc:AlternateContent>
      <p:sp>
        <p:nvSpPr>
          <p:cNvPr id="5" name="Content Placeholder 3">
            <a:extLst>
              <a:ext uri="{FF2B5EF4-FFF2-40B4-BE49-F238E27FC236}">
                <a16:creationId xmlns:a16="http://schemas.microsoft.com/office/drawing/2014/main" id="{18B3E9CD-87E1-0417-DABA-9A09F1813DF0}"/>
              </a:ext>
            </a:extLst>
          </p:cNvPr>
          <p:cNvSpPr txBox="1">
            <a:spLocks/>
          </p:cNvSpPr>
          <p:nvPr/>
        </p:nvSpPr>
        <p:spPr>
          <a:xfrm>
            <a:off x="528238" y="3541307"/>
            <a:ext cx="11135524" cy="1773769"/>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vi-VN" dirty="0">
                <a:latin typeface="Times New Roman" panose="02020603050405020304" pitchFamily="18" charset="0"/>
                <a:cs typeface="Times New Roman" panose="02020603050405020304" pitchFamily="18" charset="0"/>
              </a:rPr>
              <a:t>Như đã nói, việc điều khiển góc quay vệ tinh chẳng qua là điều khiển gia tốc góc của bánh xe động lượng. Bộ điều khiển PID được thiết kế để có tín hiệu đầu ra là rpm_gain, tốc độ quay cần phải tăng lên để điều khiển momen xoắn. Được viết trong file </a:t>
            </a:r>
            <a:r>
              <a:rPr lang="vi-VN" b="1" dirty="0">
                <a:latin typeface="Times New Roman" panose="02020603050405020304" pitchFamily="18" charset="0"/>
                <a:cs typeface="Times New Roman" panose="02020603050405020304" pitchFamily="18" charset="0"/>
              </a:rPr>
              <a:t>tools/PIDController.</a:t>
            </a:r>
          </a:p>
          <a:p>
            <a:pPr marL="0" indent="0" algn="just">
              <a:buFont typeface="Arial" panose="020B0604020202020204" pitchFamily="34" charset="0"/>
              <a:buNone/>
            </a:pP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8089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A0E6E-03B8-1257-0B72-B34D586C64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CA24F0-11A2-DB49-9C16-4C04B138CC6B}"/>
              </a:ext>
            </a:extLst>
          </p:cNvPr>
          <p:cNvSpPr>
            <a:spLocks noGrp="1"/>
          </p:cNvSpPr>
          <p:nvPr>
            <p:ph type="title"/>
          </p:nvPr>
        </p:nvSpPr>
        <p:spPr>
          <a:xfrm>
            <a:off x="594360" y="584005"/>
            <a:ext cx="10972800" cy="1188720"/>
          </a:xfrm>
        </p:spPr>
        <p:txBody>
          <a:bodyPr/>
          <a:lstStyle/>
          <a:p>
            <a:r>
              <a:rPr lang="vi-VN" dirty="0">
                <a:latin typeface="Times  New Roman"/>
              </a:rPr>
              <a:t>3. Phương thức điều khiển PID</a:t>
            </a:r>
            <a:endParaRPr lang="en-US" dirty="0">
              <a:latin typeface="Times  New Roman"/>
            </a:endParaRPr>
          </a:p>
        </p:txBody>
      </p:sp>
      <p:pic>
        <p:nvPicPr>
          <p:cNvPr id="2" name="Picture 2" descr="THE BASICS OF LEO SATELLITE SYSTEMS - Base Camp Connect">
            <a:extLst>
              <a:ext uri="{FF2B5EF4-FFF2-40B4-BE49-F238E27FC236}">
                <a16:creationId xmlns:a16="http://schemas.microsoft.com/office/drawing/2014/main" id="{7CB161BD-A12F-070A-8D3D-3F98A338A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6750" y="0"/>
            <a:ext cx="2575250" cy="177376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a:extLst>
              <a:ext uri="{FF2B5EF4-FFF2-40B4-BE49-F238E27FC236}">
                <a16:creationId xmlns:a16="http://schemas.microsoft.com/office/drawing/2014/main" id="{3CF0F47B-0F81-64DD-9783-5606F100B20B}"/>
              </a:ext>
            </a:extLst>
          </p:cNvPr>
          <p:cNvSpPr txBox="1">
            <a:spLocks/>
          </p:cNvSpPr>
          <p:nvPr/>
        </p:nvSpPr>
        <p:spPr>
          <a:xfrm>
            <a:off x="528238" y="2542115"/>
            <a:ext cx="11135524" cy="2786969"/>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vi-VN" dirty="0">
                <a:latin typeface="Times New Roman" panose="02020603050405020304" pitchFamily="18" charset="0"/>
                <a:cs typeface="Times New Roman" panose="02020603050405020304" pitchFamily="18" charset="0"/>
              </a:rPr>
              <a:t>Có một số vấn đề, khi bánh xe động lượng đạt tốc độ tối đa, ta không thể tạo ra gia tốc góc theo phương cùng với chiều chuyển quay nữa.</a:t>
            </a:r>
          </a:p>
          <a:p>
            <a:pPr marL="0" indent="0" algn="just">
              <a:buFont typeface="Arial" panose="020B0604020202020204" pitchFamily="34" charset="0"/>
              <a:buNone/>
            </a:pPr>
            <a:r>
              <a:rPr lang="vi-VN" dirty="0">
                <a:latin typeface="Times New Roman" panose="02020603050405020304" pitchFamily="18" charset="0"/>
                <a:cs typeface="Times New Roman" panose="02020603050405020304" pitchFamily="18" charset="0"/>
              </a:rPr>
              <a:t>Vì vậy ta giả sử có giới hạn bão hòa cho tốc độ góc, nếu tốc độ góc vượt quá tốc độ giới hạn này, ta giảm tốc độ của bánh xe động lượng hoặc giảm hệ số PID thích hợp.</a:t>
            </a:r>
          </a:p>
          <a:p>
            <a:pPr marL="0" indent="0" algn="just">
              <a:buFont typeface="Arial" panose="020B0604020202020204" pitchFamily="34" charset="0"/>
              <a:buNone/>
            </a:pPr>
            <a:r>
              <a:rPr lang="vi-VN" b="1" dirty="0">
                <a:latin typeface="Times New Roman" panose="02020603050405020304" pitchFamily="18" charset="0"/>
                <a:cs typeface="Times New Roman" panose="02020603050405020304" pitchFamily="18" charset="0"/>
              </a:rPr>
              <a:t>Ở mô phỏng này chưa có mô hình hóa điều khiển động cơ.</a:t>
            </a:r>
          </a:p>
          <a:p>
            <a:pPr marL="0" indent="0" algn="just">
              <a:buFont typeface="Arial" panose="020B0604020202020204" pitchFamily="34" charset="0"/>
              <a:buNone/>
            </a:pP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7479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7470D-8397-7C73-D8F5-13911FA0F4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8CFDDF-70EB-A933-60D4-787F5FE2B0D3}"/>
              </a:ext>
            </a:extLst>
          </p:cNvPr>
          <p:cNvSpPr>
            <a:spLocks noGrp="1"/>
          </p:cNvSpPr>
          <p:nvPr>
            <p:ph type="ctrTitle"/>
          </p:nvPr>
        </p:nvSpPr>
        <p:spPr>
          <a:xfrm>
            <a:off x="514856" y="581068"/>
            <a:ext cx="8097300" cy="611632"/>
          </a:xfrm>
        </p:spPr>
        <p:txBody>
          <a:bodyPr/>
          <a:lstStyle/>
          <a:p>
            <a:r>
              <a:rPr lang="vi-VN" sz="4400" dirty="0">
                <a:latin typeface="Times  New Roman"/>
              </a:rPr>
              <a:t>4. Kết quả mô phỏng</a:t>
            </a:r>
            <a:endParaRPr lang="en-US" sz="4400" dirty="0">
              <a:latin typeface="Times  New Roman"/>
            </a:endParaRPr>
          </a:p>
        </p:txBody>
      </p:sp>
      <p:sp>
        <p:nvSpPr>
          <p:cNvPr id="4" name="Content Placeholder 3">
            <a:extLst>
              <a:ext uri="{FF2B5EF4-FFF2-40B4-BE49-F238E27FC236}">
                <a16:creationId xmlns:a16="http://schemas.microsoft.com/office/drawing/2014/main" id="{7769FC16-8638-AF1F-CB2B-93E10599022D}"/>
              </a:ext>
            </a:extLst>
          </p:cNvPr>
          <p:cNvSpPr txBox="1">
            <a:spLocks/>
          </p:cNvSpPr>
          <p:nvPr/>
        </p:nvSpPr>
        <p:spPr>
          <a:xfrm>
            <a:off x="514856" y="1207573"/>
            <a:ext cx="11135524" cy="611632"/>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dirty="0">
                <a:latin typeface="Times New Roman" panose="02020603050405020304" pitchFamily="18" charset="0"/>
                <a:cs typeface="Times New Roman" panose="02020603050405020304" pitchFamily="18" charset="0"/>
              </a:rPr>
              <a:t>Clone repository và chạy file </a:t>
            </a:r>
            <a:r>
              <a:rPr lang="vi-VN" b="1" dirty="0">
                <a:latin typeface="Times New Roman" panose="02020603050405020304" pitchFamily="18" charset="0"/>
                <a:cs typeface="Times New Roman" panose="02020603050405020304" pitchFamily="18" charset="0"/>
              </a:rPr>
              <a:t>LEO_Attitude_Sim_1DOF.m</a:t>
            </a:r>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58CFFCF-8EFE-EB4F-44B0-7372748FA487}"/>
              </a:ext>
            </a:extLst>
          </p:cNvPr>
          <p:cNvPicPr>
            <a:picLocks noChangeAspect="1"/>
          </p:cNvPicPr>
          <p:nvPr/>
        </p:nvPicPr>
        <p:blipFill>
          <a:blip r:embed="rId3"/>
          <a:stretch>
            <a:fillRect/>
          </a:stretch>
        </p:blipFill>
        <p:spPr>
          <a:xfrm>
            <a:off x="952029" y="1641924"/>
            <a:ext cx="10287941" cy="4961788"/>
          </a:xfrm>
          <a:prstGeom prst="rect">
            <a:avLst/>
          </a:prstGeom>
        </p:spPr>
      </p:pic>
    </p:spTree>
    <p:extLst>
      <p:ext uri="{BB962C8B-B14F-4D97-AF65-F5344CB8AC3E}">
        <p14:creationId xmlns:p14="http://schemas.microsoft.com/office/powerpoint/2010/main" val="2109586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105CA-CA14-C62B-6AC2-C151A24DF8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88A33B-28CC-8469-7D0F-0899106742C5}"/>
              </a:ext>
            </a:extLst>
          </p:cNvPr>
          <p:cNvSpPr>
            <a:spLocks noGrp="1"/>
          </p:cNvSpPr>
          <p:nvPr>
            <p:ph type="ctrTitle"/>
          </p:nvPr>
        </p:nvSpPr>
        <p:spPr>
          <a:xfrm>
            <a:off x="514856" y="581068"/>
            <a:ext cx="8097300" cy="611632"/>
          </a:xfrm>
        </p:spPr>
        <p:txBody>
          <a:bodyPr/>
          <a:lstStyle/>
          <a:p>
            <a:r>
              <a:rPr lang="vi-VN" sz="4400" dirty="0">
                <a:latin typeface="Times  New Roman"/>
              </a:rPr>
              <a:t>4. Kết quả mô phỏng</a:t>
            </a:r>
            <a:endParaRPr lang="en-US" sz="4400" dirty="0">
              <a:latin typeface="Times  New Roman"/>
            </a:endParaRPr>
          </a:p>
        </p:txBody>
      </p:sp>
      <p:sp>
        <p:nvSpPr>
          <p:cNvPr id="4" name="Content Placeholder 3">
            <a:extLst>
              <a:ext uri="{FF2B5EF4-FFF2-40B4-BE49-F238E27FC236}">
                <a16:creationId xmlns:a16="http://schemas.microsoft.com/office/drawing/2014/main" id="{7406D42E-CE15-0AE2-0655-EE85B9EF3A33}"/>
              </a:ext>
            </a:extLst>
          </p:cNvPr>
          <p:cNvSpPr txBox="1">
            <a:spLocks/>
          </p:cNvSpPr>
          <p:nvPr/>
        </p:nvSpPr>
        <p:spPr>
          <a:xfrm>
            <a:off x="512997" y="1325993"/>
            <a:ext cx="11135524" cy="611632"/>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dirty="0">
                <a:latin typeface="Times New Roman" panose="02020603050405020304" pitchFamily="18" charset="0"/>
                <a:cs typeface="Times New Roman" panose="02020603050405020304" pitchFamily="18" charset="0"/>
              </a:rPr>
              <a:t>Clone repository và chạy file </a:t>
            </a:r>
            <a:r>
              <a:rPr lang="vi-VN" b="1" dirty="0">
                <a:latin typeface="Times New Roman" panose="02020603050405020304" pitchFamily="18" charset="0"/>
                <a:cs typeface="Times New Roman" panose="02020603050405020304" pitchFamily="18" charset="0"/>
              </a:rPr>
              <a:t>LEO_Attitude_Sim_1DOF.m</a:t>
            </a:r>
            <a:endParaRPr lang="en-US" b="1" dirty="0">
              <a:latin typeface="Times New Roman" panose="02020603050405020304" pitchFamily="18" charset="0"/>
              <a:cs typeface="Times New Roman" panose="02020603050405020304" pitchFamily="18" charset="0"/>
            </a:endParaRPr>
          </a:p>
        </p:txBody>
      </p:sp>
      <p:pic>
        <p:nvPicPr>
          <p:cNvPr id="10" name="2025-06-22 15-16-25">
            <a:hlinkClick r:id="" action="ppaction://media"/>
            <a:extLst>
              <a:ext uri="{FF2B5EF4-FFF2-40B4-BE49-F238E27FC236}">
                <a16:creationId xmlns:a16="http://schemas.microsoft.com/office/drawing/2014/main" id="{A96EF3C8-CEAD-9824-1ECC-68EF835145E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6952" y="1829364"/>
            <a:ext cx="8658095" cy="4870179"/>
          </a:xfrm>
          <a:prstGeom prst="rect">
            <a:avLst/>
          </a:prstGeom>
        </p:spPr>
      </p:pic>
    </p:spTree>
    <p:extLst>
      <p:ext uri="{BB962C8B-B14F-4D97-AF65-F5344CB8AC3E}">
        <p14:creationId xmlns:p14="http://schemas.microsoft.com/office/powerpoint/2010/main" val="18339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5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4B32B-1F57-D9DC-7E34-970F980D1D8F}"/>
              </a:ext>
            </a:extLst>
          </p:cNvPr>
          <p:cNvSpPr>
            <a:spLocks noGrp="1"/>
          </p:cNvSpPr>
          <p:nvPr>
            <p:ph type="ctrTitle"/>
          </p:nvPr>
        </p:nvSpPr>
        <p:spPr/>
        <p:txBody>
          <a:bodyPr/>
          <a:lstStyle/>
          <a:p>
            <a:r>
              <a:rPr lang="vi-VN" dirty="0"/>
              <a:t>THANK YOU</a:t>
            </a:r>
            <a:endParaRPr lang="en-US" dirty="0"/>
          </a:p>
        </p:txBody>
      </p:sp>
      <p:sp>
        <p:nvSpPr>
          <p:cNvPr id="4" name="Text Placeholder 3">
            <a:extLst>
              <a:ext uri="{FF2B5EF4-FFF2-40B4-BE49-F238E27FC236}">
                <a16:creationId xmlns:a16="http://schemas.microsoft.com/office/drawing/2014/main" id="{65ACF692-688D-22FE-85CB-F935922A460D}"/>
              </a:ext>
            </a:extLst>
          </p:cNvPr>
          <p:cNvSpPr>
            <a:spLocks noGrp="1"/>
          </p:cNvSpPr>
          <p:nvPr>
            <p:ph type="body" sz="quarter" idx="11"/>
          </p:nvPr>
        </p:nvSpPr>
        <p:spPr/>
        <p:txBody>
          <a:bodyPr/>
          <a:lstStyle/>
          <a:p>
            <a:r>
              <a:rPr lang="vi-VN" dirty="0"/>
              <a:t>Author: Trung-Kien Vo</a:t>
            </a:r>
          </a:p>
          <a:p>
            <a:r>
              <a:rPr lang="vi-VN" dirty="0"/>
              <a:t>Email: kienvt2712@gmail.com</a:t>
            </a:r>
            <a:endParaRPr lang="en-US" dirty="0"/>
          </a:p>
        </p:txBody>
      </p:sp>
      <p:pic>
        <p:nvPicPr>
          <p:cNvPr id="5" name="Picture 2" descr="THE BASICS OF LEO SATELLITE SYSTEMS - Base Camp Connect">
            <a:extLst>
              <a:ext uri="{FF2B5EF4-FFF2-40B4-BE49-F238E27FC236}">
                <a16:creationId xmlns:a16="http://schemas.microsoft.com/office/drawing/2014/main" id="{9C768E12-4049-B9D8-1FEB-69C0DCAA99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407" y="2207890"/>
            <a:ext cx="3787677" cy="2608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786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DC4-8B30-98A0-5BAB-C78BA4A4AD55}"/>
              </a:ext>
            </a:extLst>
          </p:cNvPr>
          <p:cNvSpPr>
            <a:spLocks noGrp="1"/>
          </p:cNvSpPr>
          <p:nvPr>
            <p:ph type="title"/>
          </p:nvPr>
        </p:nvSpPr>
        <p:spPr>
          <a:xfrm>
            <a:off x="594360" y="198408"/>
            <a:ext cx="10972800" cy="1571398"/>
          </a:xfrm>
        </p:spPr>
        <p:txBody>
          <a:bodyPr/>
          <a:lstStyle/>
          <a:p>
            <a:r>
              <a:rPr lang="vi-VN" dirty="0">
                <a:latin typeface="Times New Roman" panose="02020603050405020304" pitchFamily="18" charset="0"/>
                <a:cs typeface="Times New Roman" panose="02020603050405020304" pitchFamily="18" charset="0"/>
              </a:rPr>
              <a:t>Hướng thực hiện</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096FB3A-B62C-3DAB-4FD1-B4EBDD650AEF}"/>
              </a:ext>
            </a:extLst>
          </p:cNvPr>
          <p:cNvSpPr>
            <a:spLocks noGrp="1"/>
          </p:cNvSpPr>
          <p:nvPr>
            <p:ph sz="quarter" idx="13"/>
          </p:nvPr>
        </p:nvSpPr>
        <p:spPr>
          <a:xfrm>
            <a:off x="5107367" y="2501684"/>
            <a:ext cx="2778104" cy="752475"/>
          </a:xfrm>
        </p:spPr>
        <p:txBody>
          <a:bodyPr>
            <a:normAutofit fontScale="92500"/>
          </a:bodyPr>
          <a:lstStyle/>
          <a:p>
            <a:r>
              <a:rPr lang="vi-VN" dirty="0">
                <a:latin typeface="Times New Roman" panose="02020603050405020304" pitchFamily="18" charset="0"/>
                <a:cs typeface="Times New Roman" panose="02020603050405020304" pitchFamily="18" charset="0"/>
              </a:rPr>
              <a:t>Công cụ mô phỏng:</a:t>
            </a:r>
            <a:endParaRPr lang="en-US" dirty="0">
              <a:latin typeface="Times New Roman" panose="02020603050405020304" pitchFamily="18" charset="0"/>
              <a:cs typeface="Times New Roman" panose="02020603050405020304" pitchFamily="18" charset="0"/>
            </a:endParaRPr>
          </a:p>
          <a:p>
            <a:pPr lvl="1"/>
            <a:r>
              <a:rPr lang="vi-VN" dirty="0">
                <a:latin typeface="Times New Roman" panose="02020603050405020304" pitchFamily="18" charset="0"/>
                <a:cs typeface="Times New Roman" panose="02020603050405020304" pitchFamily="18" charset="0"/>
              </a:rPr>
              <a:t>MATLAB  R2023B</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3E198AA-251D-4446-30C4-8F2FA7F6A72C}"/>
              </a:ext>
            </a:extLst>
          </p:cNvPr>
          <p:cNvSpPr>
            <a:spLocks noGrp="1"/>
          </p:cNvSpPr>
          <p:nvPr>
            <p:ph sz="quarter" idx="14"/>
          </p:nvPr>
        </p:nvSpPr>
        <p:spPr>
          <a:xfrm>
            <a:off x="594360" y="2501684"/>
            <a:ext cx="3947160" cy="3597470"/>
          </a:xfrm>
        </p:spPr>
        <p:txBody>
          <a:bodyPr/>
          <a:lstStyle/>
          <a:p>
            <a:pPr marL="0" indent="0">
              <a:buNone/>
            </a:pPr>
            <a:r>
              <a:rPr lang="vi-VN" dirty="0">
                <a:latin typeface="Times New Roman" panose="02020603050405020304" pitchFamily="18" charset="0"/>
                <a:cs typeface="Times New Roman" panose="02020603050405020304" pitchFamily="18" charset="0"/>
              </a:rPr>
              <a:t>1. Thiết lập mô hình động học</a:t>
            </a:r>
          </a:p>
          <a:p>
            <a:pPr marL="0" indent="0">
              <a:buNone/>
            </a:pPr>
            <a:r>
              <a:rPr lang="vi-VN" dirty="0">
                <a:latin typeface="Times New Roman" panose="02020603050405020304" pitchFamily="18" charset="0"/>
                <a:cs typeface="Times New Roman" panose="02020603050405020304" pitchFamily="18" charset="0"/>
              </a:rPr>
              <a:t>2. Thiết lập mô hình cảm biến</a:t>
            </a:r>
          </a:p>
          <a:p>
            <a:pPr marL="0" indent="0">
              <a:buNone/>
            </a:pPr>
            <a:r>
              <a:rPr lang="vi-VN" dirty="0">
                <a:latin typeface="Times New Roman" panose="02020603050405020304" pitchFamily="18" charset="0"/>
                <a:cs typeface="Times New Roman" panose="02020603050405020304" pitchFamily="18" charset="0"/>
              </a:rPr>
              <a:t>3. Phương thức điều khiển PID</a:t>
            </a:r>
          </a:p>
          <a:p>
            <a:pPr marL="0" indent="0">
              <a:buNone/>
            </a:pPr>
            <a:r>
              <a:rPr lang="vi-VN" dirty="0">
                <a:latin typeface="Times New Roman" panose="02020603050405020304" pitchFamily="18" charset="0"/>
                <a:cs typeface="Times New Roman" panose="02020603050405020304" pitchFamily="18" charset="0"/>
              </a:rPr>
              <a:t>4. Mô phỏng</a:t>
            </a:r>
            <a:endParaRPr lang="en-US" dirty="0">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9E897E7D-1233-69B0-5903-58BBFC0046F3}"/>
              </a:ext>
            </a:extLst>
          </p:cNvPr>
          <p:cNvSpPr txBox="1">
            <a:spLocks/>
          </p:cNvSpPr>
          <p:nvPr/>
        </p:nvSpPr>
        <p:spPr>
          <a:xfrm>
            <a:off x="8244347" y="5712542"/>
            <a:ext cx="4419602" cy="89620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z="4800" dirty="0"/>
              <a:t>Trung-Kien Vo</a:t>
            </a:r>
            <a:endParaRPr lang="en-US" sz="4800" dirty="0"/>
          </a:p>
        </p:txBody>
      </p:sp>
    </p:spTree>
    <p:extLst>
      <p:ext uri="{BB962C8B-B14F-4D97-AF65-F5344CB8AC3E}">
        <p14:creationId xmlns:p14="http://schemas.microsoft.com/office/powerpoint/2010/main" val="1850768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vi-VN" dirty="0">
                <a:latin typeface="Times  New Roman"/>
              </a:rPr>
              <a:t>1. Thiết lập mô hình động học</a:t>
            </a:r>
            <a:endParaRPr lang="en-US" dirty="0">
              <a:latin typeface="Times  New Roman"/>
            </a:endParaRPr>
          </a:p>
        </p:txBody>
      </p:sp>
      <p:sp>
        <p:nvSpPr>
          <p:cNvPr id="6" name="Content Placeholder 3">
            <a:extLst>
              <a:ext uri="{FF2B5EF4-FFF2-40B4-BE49-F238E27FC236}">
                <a16:creationId xmlns:a16="http://schemas.microsoft.com/office/drawing/2014/main" id="{C6B6C2B8-92D2-DA1B-A7F2-63D158EBDA06}"/>
              </a:ext>
            </a:extLst>
          </p:cNvPr>
          <p:cNvSpPr txBox="1">
            <a:spLocks/>
          </p:cNvSpPr>
          <p:nvPr/>
        </p:nvSpPr>
        <p:spPr>
          <a:xfrm>
            <a:off x="594360" y="2501684"/>
            <a:ext cx="11135524" cy="927316"/>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vi-VN" dirty="0">
                <a:latin typeface="Times New Roman" panose="02020603050405020304" pitchFamily="18" charset="0"/>
                <a:cs typeface="Times New Roman" panose="02020603050405020304" pitchFamily="18" charset="0"/>
              </a:rPr>
              <a:t>Dựa vào định lý bảo toàn momen động lượng: Trong một hệ kín, tổng momen động lượng theo thời gian là không đổi.</a:t>
            </a:r>
            <a:endParaRPr lang="en-US" dirty="0">
              <a:latin typeface="Times New Roman" panose="02020603050405020304" pitchFamily="18" charset="0"/>
              <a:cs typeface="Times New Roman" panose="02020603050405020304" pitchFamily="18" charset="0"/>
            </a:endParaRPr>
          </a:p>
        </p:txBody>
      </p:sp>
      <p:sp>
        <p:nvSpPr>
          <p:cNvPr id="7" name="Content Placeholder 3">
            <a:extLst>
              <a:ext uri="{FF2B5EF4-FFF2-40B4-BE49-F238E27FC236}">
                <a16:creationId xmlns:a16="http://schemas.microsoft.com/office/drawing/2014/main" id="{810F4199-007A-2A71-4573-96898E32120D}"/>
              </a:ext>
            </a:extLst>
          </p:cNvPr>
          <p:cNvSpPr txBox="1">
            <a:spLocks/>
          </p:cNvSpPr>
          <p:nvPr/>
        </p:nvSpPr>
        <p:spPr>
          <a:xfrm>
            <a:off x="594360" y="3538987"/>
            <a:ext cx="11135524" cy="1239490"/>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vi-VN" dirty="0">
                <a:latin typeface="Times New Roman" panose="02020603050405020304" pitchFamily="18" charset="0"/>
                <a:cs typeface="Times New Roman" panose="02020603050405020304" pitchFamily="18" charset="0"/>
              </a:rPr>
              <a:t>Với hệ thống vệ tinh 1 quay quanh 1 trục tự do (1 DOF), coi như hệ chỉ có bánh xe động lượng (Reaction wheel) và vệ tinh (satellite). Ta áp dụng phương trình bảo toàn momen động lượng: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7C912DF3-79A8-3CAE-90F0-405AE2780B5D}"/>
                  </a:ext>
                </a:extLst>
              </p:cNvPr>
              <p:cNvSpPr txBox="1">
                <a:spLocks/>
              </p:cNvSpPr>
              <p:nvPr/>
            </p:nvSpPr>
            <p:spPr>
              <a:xfrm>
                <a:off x="594360" y="4833470"/>
                <a:ext cx="11135524" cy="513960"/>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m:rPr>
                              <m:sty m:val="p"/>
                            </m:rPr>
                            <a:rPr lang="vi-VN" i="1">
                              <a:latin typeface="Cambria Math" panose="02040503050406030204" pitchFamily="18" charset="0"/>
                              <a:cs typeface="Times New Roman" panose="02020603050405020304" pitchFamily="18" charset="0"/>
                            </a:rPr>
                            <m:t>I</m:t>
                          </m:r>
                        </m:e>
                        <m:sub>
                          <m:r>
                            <m:rPr>
                              <m:sty m:val="p"/>
                            </m:rPr>
                            <a:rPr lang="vi-VN" i="1">
                              <a:latin typeface="Cambria Math" panose="02040503050406030204" pitchFamily="18" charset="0"/>
                              <a:cs typeface="Times New Roman" panose="02020603050405020304" pitchFamily="18" charset="0"/>
                            </a:rPr>
                            <m:t>rw</m:t>
                          </m:r>
                        </m:sub>
                      </m:sSub>
                      <m:sSub>
                        <m:sSubPr>
                          <m:ctrlPr>
                            <a:rPr lang="en-US" i="1" smtClean="0">
                              <a:latin typeface="Cambria Math" panose="02040503050406030204" pitchFamily="18" charset="0"/>
                              <a:cs typeface="Times New Roman" panose="02020603050405020304" pitchFamily="18" charset="0"/>
                            </a:rPr>
                          </m:ctrlPr>
                        </m:sSubPr>
                        <m:e>
                          <m:acc>
                            <m:accPr>
                              <m:chr m:val="⃗"/>
                              <m:ctrlPr>
                                <a:rPr lang="en-US" i="1" smtClean="0">
                                  <a:latin typeface="Cambria Math" panose="02040503050406030204" pitchFamily="18" charset="0"/>
                                  <a:cs typeface="Times New Roman" panose="02020603050405020304" pitchFamily="18" charset="0"/>
                                </a:rPr>
                              </m:ctrlPr>
                            </m:acc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acc>
                        </m:e>
                        <m:sub>
                          <m:r>
                            <m:rPr>
                              <m:sty m:val="p"/>
                            </m:rPr>
                            <a:rPr lang="vi-VN" i="1">
                              <a:latin typeface="Cambria Math" panose="02040503050406030204" pitchFamily="18" charset="0"/>
                              <a:cs typeface="Times New Roman" panose="02020603050405020304" pitchFamily="18" charset="0"/>
                            </a:rPr>
                            <m:t>rw</m:t>
                          </m:r>
                        </m:sub>
                      </m:sSub>
                      <m:r>
                        <a:rPr lang="vi-VN" b="0" i="1" smtClean="0">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m:rPr>
                              <m:sty m:val="p"/>
                            </m:rPr>
                            <a:rPr lang="vi-VN" i="1">
                              <a:latin typeface="Cambria Math" panose="02040503050406030204" pitchFamily="18" charset="0"/>
                              <a:cs typeface="Times New Roman" panose="02020603050405020304" pitchFamily="18" charset="0"/>
                            </a:rPr>
                            <m:t>I</m:t>
                          </m:r>
                        </m:e>
                        <m:sub>
                          <m:r>
                            <m:rPr>
                              <m:sty m:val="p"/>
                            </m:rPr>
                            <a:rPr lang="vi-VN" i="1">
                              <a:latin typeface="Cambria Math" panose="02040503050406030204" pitchFamily="18" charset="0"/>
                              <a:cs typeface="Times New Roman" panose="02020603050405020304" pitchFamily="18" charset="0"/>
                            </a:rPr>
                            <m:t>sat</m:t>
                          </m:r>
                        </m:sub>
                      </m:sSub>
                      <m:sSub>
                        <m:sSubPr>
                          <m:ctrlPr>
                            <a:rPr lang="en-US" i="1">
                              <a:latin typeface="Cambria Math" panose="02040503050406030204" pitchFamily="18" charset="0"/>
                              <a:cs typeface="Times New Roman" panose="02020603050405020304" pitchFamily="18" charset="0"/>
                            </a:rPr>
                          </m:ctrlPr>
                        </m:sSubPr>
                        <m:e>
                          <m:acc>
                            <m:accPr>
                              <m:chr m:val="⃗"/>
                              <m:ctrlPr>
                                <a:rPr lang="en-US" i="1">
                                  <a:latin typeface="Cambria Math" panose="02040503050406030204" pitchFamily="18" charset="0"/>
                                  <a:cs typeface="Times New Roman" panose="02020603050405020304" pitchFamily="18" charset="0"/>
                                </a:rPr>
                              </m:ctrlPr>
                            </m:accPr>
                            <m:e>
                              <m:r>
                                <a:rPr lang="en-US" i="1">
                                  <a:latin typeface="Cambria Math" panose="02040503050406030204" pitchFamily="18" charset="0"/>
                                  <a:ea typeface="Cambria Math" panose="02040503050406030204" pitchFamily="18" charset="0"/>
                                  <a:cs typeface="Times New Roman" panose="02020603050405020304" pitchFamily="18" charset="0"/>
                                </a:rPr>
                                <m:t>𝜔</m:t>
                              </m:r>
                            </m:e>
                          </m:acc>
                        </m:e>
                        <m:sub>
                          <m:r>
                            <m:rPr>
                              <m:sty m:val="p"/>
                            </m:rPr>
                            <a:rPr lang="vi-VN" i="1" smtClean="0">
                              <a:latin typeface="Cambria Math" panose="02040503050406030204" pitchFamily="18" charset="0"/>
                              <a:ea typeface="Cambria Math" panose="02040503050406030204" pitchFamily="18" charset="0"/>
                              <a:cs typeface="Times New Roman" panose="02020603050405020304" pitchFamily="18" charset="0"/>
                            </a:rPr>
                            <m:t>sat</m:t>
                          </m:r>
                        </m:sub>
                      </m:sSub>
                      <m:r>
                        <a:rPr lang="vi-VN" b="0" i="1" smtClean="0">
                          <a:latin typeface="Cambria Math" panose="02040503050406030204" pitchFamily="18" charset="0"/>
                          <a:cs typeface="Times New Roman" panose="02020603050405020304" pitchFamily="18" charset="0"/>
                        </a:rPr>
                        <m:t>=</m:t>
                      </m:r>
                      <m:r>
                        <m:rPr>
                          <m:sty m:val="p"/>
                        </m:rPr>
                        <a:rPr lang="vi-VN" i="1">
                          <a:latin typeface="Cambria Math" panose="02040503050406030204" pitchFamily="18" charset="0"/>
                          <a:cs typeface="Times New Roman" panose="02020603050405020304" pitchFamily="18" charset="0"/>
                        </a:rPr>
                        <m:t>const</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8" name="Content Placeholder 3">
                <a:extLst>
                  <a:ext uri="{FF2B5EF4-FFF2-40B4-BE49-F238E27FC236}">
                    <a16:creationId xmlns:a16="http://schemas.microsoft.com/office/drawing/2014/main" id="{7C912DF3-79A8-3CAE-90F0-405AE2780B5D}"/>
                  </a:ext>
                </a:extLst>
              </p:cNvPr>
              <p:cNvSpPr txBox="1">
                <a:spLocks noRot="1" noChangeAspect="1" noMove="1" noResize="1" noEditPoints="1" noAdjustHandles="1" noChangeArrowheads="1" noChangeShapeType="1" noTextEdit="1"/>
              </p:cNvSpPr>
              <p:nvPr/>
            </p:nvSpPr>
            <p:spPr>
              <a:xfrm>
                <a:off x="594360" y="4833470"/>
                <a:ext cx="11135524" cy="513960"/>
              </a:xfrm>
              <a:prstGeom prst="rect">
                <a:avLst/>
              </a:prstGeom>
              <a:blipFill>
                <a:blip r:embed="rId3"/>
                <a:stretch>
                  <a:fillRect/>
                </a:stretch>
              </a:blipFill>
            </p:spPr>
            <p:txBody>
              <a:bodyPr/>
              <a:lstStyle/>
              <a:p>
                <a:r>
                  <a:rPr lang="en-US">
                    <a:noFill/>
                  </a:rPr>
                  <a:t> </a:t>
                </a:r>
              </a:p>
            </p:txBody>
          </p:sp>
        </mc:Fallback>
      </mc:AlternateContent>
      <p:sp>
        <p:nvSpPr>
          <p:cNvPr id="9" name="Content Placeholder 3">
            <a:extLst>
              <a:ext uri="{FF2B5EF4-FFF2-40B4-BE49-F238E27FC236}">
                <a16:creationId xmlns:a16="http://schemas.microsoft.com/office/drawing/2014/main" id="{AC8BA9C1-6BEF-9F7A-FB84-659E2E7D7871}"/>
              </a:ext>
            </a:extLst>
          </p:cNvPr>
          <p:cNvSpPr txBox="1">
            <a:spLocks/>
          </p:cNvSpPr>
          <p:nvPr/>
        </p:nvSpPr>
        <p:spPr>
          <a:xfrm>
            <a:off x="594360" y="5402424"/>
            <a:ext cx="11135524" cy="513960"/>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vi-VN" dirty="0">
                <a:latin typeface="Times New Roman" panose="02020603050405020304" pitchFamily="18" charset="0"/>
                <a:cs typeface="Times New Roman" panose="02020603050405020304" pitchFamily="18" charset="0"/>
              </a:rPr>
              <a:t>Đạo hàm 2 vế theo thời gian, ta được:</a:t>
            </a:r>
          </a:p>
          <a:p>
            <a:pPr marL="0" indent="0" algn="just">
              <a:buFont typeface="Arial" panose="020B0604020202020204" pitchFamily="34" charset="0"/>
              <a:buNone/>
            </a:pPr>
            <a:r>
              <a:rPr lang="vi-V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2466CC1D-D8E1-3289-B64C-FF2D4A051ABC}"/>
                  </a:ext>
                </a:extLst>
              </p:cNvPr>
              <p:cNvSpPr txBox="1">
                <a:spLocks/>
              </p:cNvSpPr>
              <p:nvPr/>
            </p:nvSpPr>
            <p:spPr>
              <a:xfrm>
                <a:off x="594360" y="5916384"/>
                <a:ext cx="11135524" cy="513960"/>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m:rPr>
                              <m:sty m:val="p"/>
                            </m:rPr>
                            <a:rPr lang="vi-VN" i="1">
                              <a:latin typeface="Cambria Math" panose="02040503050406030204" pitchFamily="18" charset="0"/>
                              <a:cs typeface="Times New Roman" panose="02020603050405020304" pitchFamily="18" charset="0"/>
                            </a:rPr>
                            <m:t>I</m:t>
                          </m:r>
                        </m:e>
                        <m:sub>
                          <m:r>
                            <m:rPr>
                              <m:sty m:val="p"/>
                            </m:rPr>
                            <a:rPr lang="vi-VN" i="1">
                              <a:latin typeface="Cambria Math" panose="02040503050406030204" pitchFamily="18" charset="0"/>
                              <a:cs typeface="Times New Roman" panose="02020603050405020304" pitchFamily="18" charset="0"/>
                            </a:rPr>
                            <m:t>rw</m:t>
                          </m:r>
                        </m:sub>
                      </m:sSub>
                      <m:sSub>
                        <m:sSubPr>
                          <m:ctrlPr>
                            <a:rPr lang="en-US" i="1" smtClean="0">
                              <a:latin typeface="Cambria Math" panose="02040503050406030204" pitchFamily="18" charset="0"/>
                              <a:cs typeface="Times New Roman" panose="02020603050405020304" pitchFamily="18" charset="0"/>
                            </a:rPr>
                          </m:ctrlPr>
                        </m:sSubPr>
                        <m:e>
                          <m:acc>
                            <m:accPr>
                              <m:chr m:val="⃗"/>
                              <m:ctrlPr>
                                <a:rPr lang="en-US" i="1" smtClean="0">
                                  <a:latin typeface="Cambria Math" panose="02040503050406030204" pitchFamily="18" charset="0"/>
                                  <a:cs typeface="Times New Roman" panose="02020603050405020304" pitchFamily="18" charset="0"/>
                                </a:rPr>
                              </m:ctrlPr>
                            </m:accPr>
                            <m:e>
                              <m:r>
                                <a:rPr lang="en-US" i="1" smtClean="0">
                                  <a:latin typeface="Cambria Math" panose="02040503050406030204" pitchFamily="18" charset="0"/>
                                  <a:ea typeface="Cambria Math" panose="02040503050406030204" pitchFamily="18" charset="0"/>
                                  <a:cs typeface="Times New Roman" panose="02020603050405020304" pitchFamily="18" charset="0"/>
                                </a:rPr>
                                <m:t>𝛼</m:t>
                              </m:r>
                            </m:e>
                          </m:acc>
                        </m:e>
                        <m:sub>
                          <m:r>
                            <m:rPr>
                              <m:sty m:val="p"/>
                            </m:rPr>
                            <a:rPr lang="vi-VN" i="1">
                              <a:latin typeface="Cambria Math" panose="02040503050406030204" pitchFamily="18" charset="0"/>
                              <a:cs typeface="Times New Roman" panose="02020603050405020304" pitchFamily="18" charset="0"/>
                            </a:rPr>
                            <m:t>rw</m:t>
                          </m:r>
                        </m:sub>
                      </m:sSub>
                      <m:r>
                        <a:rPr lang="vi-VN" b="0" i="1" smtClean="0">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m:rPr>
                              <m:sty m:val="p"/>
                            </m:rPr>
                            <a:rPr lang="vi-VN" i="1">
                              <a:latin typeface="Cambria Math" panose="02040503050406030204" pitchFamily="18" charset="0"/>
                              <a:cs typeface="Times New Roman" panose="02020603050405020304" pitchFamily="18" charset="0"/>
                            </a:rPr>
                            <m:t>I</m:t>
                          </m:r>
                        </m:e>
                        <m:sub>
                          <m:r>
                            <m:rPr>
                              <m:sty m:val="p"/>
                            </m:rPr>
                            <a:rPr lang="vi-VN" i="1">
                              <a:latin typeface="Cambria Math" panose="02040503050406030204" pitchFamily="18" charset="0"/>
                              <a:cs typeface="Times New Roman" panose="02020603050405020304" pitchFamily="18" charset="0"/>
                            </a:rPr>
                            <m:t>sat</m:t>
                          </m:r>
                        </m:sub>
                      </m:sSub>
                      <m:sSub>
                        <m:sSubPr>
                          <m:ctrlPr>
                            <a:rPr lang="en-US" i="1">
                              <a:latin typeface="Cambria Math" panose="02040503050406030204" pitchFamily="18" charset="0"/>
                              <a:cs typeface="Times New Roman" panose="02020603050405020304" pitchFamily="18" charset="0"/>
                            </a:rPr>
                          </m:ctrlPr>
                        </m:sSubPr>
                        <m:e>
                          <m:acc>
                            <m:accPr>
                              <m:chr m:val="⃗"/>
                              <m:ctrlPr>
                                <a:rPr lang="en-US" i="1">
                                  <a:latin typeface="Cambria Math" panose="02040503050406030204" pitchFamily="18" charset="0"/>
                                  <a:cs typeface="Times New Roman" panose="02020603050405020304" pitchFamily="18" charset="0"/>
                                </a:rPr>
                              </m:ctrlPr>
                            </m:accPr>
                            <m:e>
                              <m:r>
                                <a:rPr lang="en-US" i="1">
                                  <a:latin typeface="Cambria Math" panose="02040503050406030204" pitchFamily="18" charset="0"/>
                                  <a:ea typeface="Cambria Math" panose="02040503050406030204" pitchFamily="18" charset="0"/>
                                  <a:cs typeface="Times New Roman" panose="02020603050405020304" pitchFamily="18" charset="0"/>
                                </a:rPr>
                                <m:t>𝛼</m:t>
                              </m:r>
                            </m:e>
                          </m:acc>
                        </m:e>
                        <m:sub>
                          <m:r>
                            <m:rPr>
                              <m:sty m:val="p"/>
                            </m:rPr>
                            <a:rPr lang="vi-VN" i="1" smtClean="0">
                              <a:latin typeface="Cambria Math" panose="02040503050406030204" pitchFamily="18" charset="0"/>
                              <a:ea typeface="Cambria Math" panose="02040503050406030204" pitchFamily="18" charset="0"/>
                              <a:cs typeface="Times New Roman" panose="02020603050405020304" pitchFamily="18" charset="0"/>
                            </a:rPr>
                            <m:t>sat</m:t>
                          </m:r>
                        </m:sub>
                      </m:sSub>
                      <m:r>
                        <a:rPr lang="vi-VN" b="0" i="1" smtClean="0">
                          <a:latin typeface="Cambria Math" panose="02040503050406030204" pitchFamily="18" charset="0"/>
                          <a:cs typeface="Times New Roman" panose="02020603050405020304" pitchFamily="18" charset="0"/>
                        </a:rPr>
                        <m:t>=</m:t>
                      </m:r>
                      <m:r>
                        <a:rPr lang="vi-VN" i="1" dirty="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0" name="Content Placeholder 3">
                <a:extLst>
                  <a:ext uri="{FF2B5EF4-FFF2-40B4-BE49-F238E27FC236}">
                    <a16:creationId xmlns:a16="http://schemas.microsoft.com/office/drawing/2014/main" id="{2466CC1D-D8E1-3289-B64C-FF2D4A051ABC}"/>
                  </a:ext>
                </a:extLst>
              </p:cNvPr>
              <p:cNvSpPr txBox="1">
                <a:spLocks noRot="1" noChangeAspect="1" noMove="1" noResize="1" noEditPoints="1" noAdjustHandles="1" noChangeArrowheads="1" noChangeShapeType="1" noTextEdit="1"/>
              </p:cNvSpPr>
              <p:nvPr/>
            </p:nvSpPr>
            <p:spPr>
              <a:xfrm>
                <a:off x="594360" y="5916384"/>
                <a:ext cx="11135524" cy="513960"/>
              </a:xfrm>
              <a:prstGeom prst="rect">
                <a:avLst/>
              </a:prstGeom>
              <a:blipFill>
                <a:blip r:embed="rId4"/>
                <a:stretch>
                  <a:fillRect t="-32143"/>
                </a:stretch>
              </a:blipFill>
            </p:spPr>
            <p:txBody>
              <a:bodyPr/>
              <a:lstStyle/>
              <a:p>
                <a:r>
                  <a:rPr lang="en-US">
                    <a:noFill/>
                  </a:rPr>
                  <a:t> </a:t>
                </a:r>
              </a:p>
            </p:txBody>
          </p:sp>
        </mc:Fallback>
      </mc:AlternateContent>
      <p:pic>
        <p:nvPicPr>
          <p:cNvPr id="1026" name="Picture 2" descr="THE BASICS OF LEO SATELLITE SYSTEMS - Base Camp Connect">
            <a:extLst>
              <a:ext uri="{FF2B5EF4-FFF2-40B4-BE49-F238E27FC236}">
                <a16:creationId xmlns:a16="http://schemas.microsoft.com/office/drawing/2014/main" id="{0200C4E6-B986-B75A-5CE1-8398FA482E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6750" y="-1044"/>
            <a:ext cx="2575250" cy="1773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428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A2741-C64D-3F54-134B-A9E5E592D8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F5110-7C1B-F911-E911-898A08530E55}"/>
              </a:ext>
            </a:extLst>
          </p:cNvPr>
          <p:cNvSpPr>
            <a:spLocks noGrp="1"/>
          </p:cNvSpPr>
          <p:nvPr>
            <p:ph type="title"/>
          </p:nvPr>
        </p:nvSpPr>
        <p:spPr>
          <a:xfrm>
            <a:off x="594360" y="584005"/>
            <a:ext cx="10972800" cy="1188720"/>
          </a:xfrm>
        </p:spPr>
        <p:txBody>
          <a:bodyPr/>
          <a:lstStyle/>
          <a:p>
            <a:r>
              <a:rPr lang="vi-VN" dirty="0">
                <a:latin typeface="Times  New Roman"/>
              </a:rPr>
              <a:t>1. Thiết lập mô hình động học</a:t>
            </a:r>
            <a:endParaRPr lang="en-US" dirty="0">
              <a:latin typeface="Times  New Roman"/>
            </a:endParaRPr>
          </a:p>
        </p:txBody>
      </p:sp>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C230532D-47B3-FC6B-980C-D2DBAAA4CF9F}"/>
                  </a:ext>
                </a:extLst>
              </p:cNvPr>
              <p:cNvSpPr txBox="1">
                <a:spLocks/>
              </p:cNvSpPr>
              <p:nvPr/>
            </p:nvSpPr>
            <p:spPr>
              <a:xfrm>
                <a:off x="382369" y="2400036"/>
                <a:ext cx="3723411" cy="513960"/>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m:rPr>
                              <m:sty m:val="p"/>
                            </m:rPr>
                            <a:rPr lang="vi-VN" i="1">
                              <a:latin typeface="Cambria Math" panose="02040503050406030204" pitchFamily="18" charset="0"/>
                              <a:cs typeface="Times New Roman" panose="02020603050405020304" pitchFamily="18" charset="0"/>
                            </a:rPr>
                            <m:t>I</m:t>
                          </m:r>
                        </m:e>
                        <m:sub>
                          <m:r>
                            <m:rPr>
                              <m:sty m:val="p"/>
                            </m:rPr>
                            <a:rPr lang="vi-VN" i="1">
                              <a:latin typeface="Cambria Math" panose="02040503050406030204" pitchFamily="18" charset="0"/>
                              <a:cs typeface="Times New Roman" panose="02020603050405020304" pitchFamily="18" charset="0"/>
                            </a:rPr>
                            <m:t>rw</m:t>
                          </m:r>
                        </m:sub>
                      </m:sSub>
                      <m:sSub>
                        <m:sSubPr>
                          <m:ctrlPr>
                            <a:rPr lang="en-US" i="1" smtClean="0">
                              <a:latin typeface="Cambria Math" panose="02040503050406030204" pitchFamily="18" charset="0"/>
                              <a:cs typeface="Times New Roman" panose="02020603050405020304" pitchFamily="18" charset="0"/>
                            </a:rPr>
                          </m:ctrlPr>
                        </m:sSubPr>
                        <m:e>
                          <m:acc>
                            <m:accPr>
                              <m:chr m:val="⃗"/>
                              <m:ctrlPr>
                                <a:rPr lang="en-US" i="1" smtClean="0">
                                  <a:latin typeface="Cambria Math" panose="02040503050406030204" pitchFamily="18" charset="0"/>
                                  <a:cs typeface="Times New Roman" panose="02020603050405020304" pitchFamily="18" charset="0"/>
                                </a:rPr>
                              </m:ctrlPr>
                            </m:accPr>
                            <m:e>
                              <m:r>
                                <a:rPr lang="en-US" i="1" smtClean="0">
                                  <a:latin typeface="Cambria Math" panose="02040503050406030204" pitchFamily="18" charset="0"/>
                                  <a:ea typeface="Cambria Math" panose="02040503050406030204" pitchFamily="18" charset="0"/>
                                  <a:cs typeface="Times New Roman" panose="02020603050405020304" pitchFamily="18" charset="0"/>
                                </a:rPr>
                                <m:t>𝛼</m:t>
                              </m:r>
                            </m:e>
                          </m:acc>
                        </m:e>
                        <m:sub>
                          <m:r>
                            <m:rPr>
                              <m:sty m:val="p"/>
                            </m:rPr>
                            <a:rPr lang="vi-VN" i="1">
                              <a:latin typeface="Cambria Math" panose="02040503050406030204" pitchFamily="18" charset="0"/>
                              <a:cs typeface="Times New Roman" panose="02020603050405020304" pitchFamily="18" charset="0"/>
                            </a:rPr>
                            <m:t>rw</m:t>
                          </m:r>
                        </m:sub>
                      </m:sSub>
                      <m:r>
                        <a:rPr lang="vi-VN" b="0" i="1" smtClean="0">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m:rPr>
                              <m:sty m:val="p"/>
                            </m:rPr>
                            <a:rPr lang="vi-VN" i="1">
                              <a:latin typeface="Cambria Math" panose="02040503050406030204" pitchFamily="18" charset="0"/>
                              <a:cs typeface="Times New Roman" panose="02020603050405020304" pitchFamily="18" charset="0"/>
                            </a:rPr>
                            <m:t>I</m:t>
                          </m:r>
                        </m:e>
                        <m:sub>
                          <m:r>
                            <m:rPr>
                              <m:sty m:val="p"/>
                            </m:rPr>
                            <a:rPr lang="vi-VN" i="1">
                              <a:latin typeface="Cambria Math" panose="02040503050406030204" pitchFamily="18" charset="0"/>
                              <a:cs typeface="Times New Roman" panose="02020603050405020304" pitchFamily="18" charset="0"/>
                            </a:rPr>
                            <m:t>sat</m:t>
                          </m:r>
                        </m:sub>
                      </m:sSub>
                      <m:sSub>
                        <m:sSubPr>
                          <m:ctrlPr>
                            <a:rPr lang="en-US" i="1">
                              <a:latin typeface="Cambria Math" panose="02040503050406030204" pitchFamily="18" charset="0"/>
                              <a:cs typeface="Times New Roman" panose="02020603050405020304" pitchFamily="18" charset="0"/>
                            </a:rPr>
                          </m:ctrlPr>
                        </m:sSubPr>
                        <m:e>
                          <m:acc>
                            <m:accPr>
                              <m:chr m:val="⃗"/>
                              <m:ctrlPr>
                                <a:rPr lang="en-US" i="1">
                                  <a:latin typeface="Cambria Math" panose="02040503050406030204" pitchFamily="18" charset="0"/>
                                  <a:cs typeface="Times New Roman" panose="02020603050405020304" pitchFamily="18" charset="0"/>
                                </a:rPr>
                              </m:ctrlPr>
                            </m:accPr>
                            <m:e>
                              <m:r>
                                <a:rPr lang="en-US" i="1">
                                  <a:latin typeface="Cambria Math" panose="02040503050406030204" pitchFamily="18" charset="0"/>
                                  <a:ea typeface="Cambria Math" panose="02040503050406030204" pitchFamily="18" charset="0"/>
                                  <a:cs typeface="Times New Roman" panose="02020603050405020304" pitchFamily="18" charset="0"/>
                                </a:rPr>
                                <m:t>𝛼</m:t>
                              </m:r>
                            </m:e>
                          </m:acc>
                        </m:e>
                        <m:sub>
                          <m:r>
                            <m:rPr>
                              <m:sty m:val="p"/>
                            </m:rPr>
                            <a:rPr lang="vi-VN" i="1" smtClean="0">
                              <a:latin typeface="Cambria Math" panose="02040503050406030204" pitchFamily="18" charset="0"/>
                              <a:ea typeface="Cambria Math" panose="02040503050406030204" pitchFamily="18" charset="0"/>
                              <a:cs typeface="Times New Roman" panose="02020603050405020304" pitchFamily="18" charset="0"/>
                            </a:rPr>
                            <m:t>sat</m:t>
                          </m:r>
                        </m:sub>
                      </m:sSub>
                      <m:r>
                        <a:rPr lang="vi-VN" b="0" i="1" smtClean="0">
                          <a:latin typeface="Cambria Math" panose="02040503050406030204" pitchFamily="18" charset="0"/>
                          <a:cs typeface="Times New Roman" panose="02020603050405020304" pitchFamily="18" charset="0"/>
                        </a:rPr>
                        <m:t>=</m:t>
                      </m:r>
                      <m:r>
                        <a:rPr lang="vi-VN" i="1" dirty="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0" name="Content Placeholder 3">
                <a:extLst>
                  <a:ext uri="{FF2B5EF4-FFF2-40B4-BE49-F238E27FC236}">
                    <a16:creationId xmlns:a16="http://schemas.microsoft.com/office/drawing/2014/main" id="{C230532D-47B3-FC6B-980C-D2DBAAA4CF9F}"/>
                  </a:ext>
                </a:extLst>
              </p:cNvPr>
              <p:cNvSpPr txBox="1">
                <a:spLocks noRot="1" noChangeAspect="1" noMove="1" noResize="1" noEditPoints="1" noAdjustHandles="1" noChangeArrowheads="1" noChangeShapeType="1" noTextEdit="1"/>
              </p:cNvSpPr>
              <p:nvPr/>
            </p:nvSpPr>
            <p:spPr>
              <a:xfrm>
                <a:off x="382369" y="2400036"/>
                <a:ext cx="3723411" cy="513960"/>
              </a:xfrm>
              <a:prstGeom prst="rect">
                <a:avLst/>
              </a:prstGeom>
              <a:blipFill>
                <a:blip r:embed="rId3"/>
                <a:stretch>
                  <a:fillRect t="-32143"/>
                </a:stretch>
              </a:blipFill>
            </p:spPr>
            <p:txBody>
              <a:bodyPr/>
              <a:lstStyle/>
              <a:p>
                <a:r>
                  <a:rPr lang="en-US">
                    <a:noFill/>
                  </a:rPr>
                  <a:t> </a:t>
                </a:r>
              </a:p>
            </p:txBody>
          </p:sp>
        </mc:Fallback>
      </mc:AlternateContent>
      <p:pic>
        <p:nvPicPr>
          <p:cNvPr id="2" name="Picture 2" descr="THE BASICS OF LEO SATELLITE SYSTEMS - Base Camp Connect">
            <a:extLst>
              <a:ext uri="{FF2B5EF4-FFF2-40B4-BE49-F238E27FC236}">
                <a16:creationId xmlns:a16="http://schemas.microsoft.com/office/drawing/2014/main" id="{77F002E7-9BF7-7D9B-F813-A5218375A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6750" y="0"/>
            <a:ext cx="2575250" cy="17737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2D2CEAD-08B0-1032-19EB-69A0862376E2}"/>
                  </a:ext>
                </a:extLst>
              </p:cNvPr>
              <p:cNvSpPr txBox="1">
                <a:spLocks/>
              </p:cNvSpPr>
              <p:nvPr/>
            </p:nvSpPr>
            <p:spPr>
              <a:xfrm>
                <a:off x="512998" y="2915040"/>
                <a:ext cx="4833443" cy="513960"/>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dirty="0">
                    <a:cs typeface="Times New Roman" panose="02020603050405020304" pitchFamily="18" charset="0"/>
                  </a:rPr>
                  <a:t>-&gt;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m:rPr>
                            <m:sty m:val="p"/>
                          </m:rPr>
                          <a:rPr lang="vi-VN" i="1">
                            <a:latin typeface="Cambria Math" panose="02040503050406030204" pitchFamily="18" charset="0"/>
                            <a:cs typeface="Times New Roman" panose="02020603050405020304" pitchFamily="18" charset="0"/>
                          </a:rPr>
                          <m:t>I</m:t>
                        </m:r>
                      </m:e>
                      <m:sub>
                        <m:r>
                          <m:rPr>
                            <m:sty m:val="p"/>
                          </m:rPr>
                          <a:rPr lang="vi-VN" i="1">
                            <a:latin typeface="Cambria Math" panose="02040503050406030204" pitchFamily="18" charset="0"/>
                            <a:cs typeface="Times New Roman" panose="02020603050405020304" pitchFamily="18" charset="0"/>
                          </a:rPr>
                          <m:t>sat</m:t>
                        </m:r>
                      </m:sub>
                    </m:sSub>
                    <m:sSub>
                      <m:sSubPr>
                        <m:ctrlPr>
                          <a:rPr lang="en-US" i="1">
                            <a:latin typeface="Cambria Math" panose="02040503050406030204" pitchFamily="18" charset="0"/>
                            <a:cs typeface="Times New Roman" panose="02020603050405020304" pitchFamily="18" charset="0"/>
                          </a:rPr>
                        </m:ctrlPr>
                      </m:sSubPr>
                      <m:e>
                        <m:acc>
                          <m:accPr>
                            <m:chr m:val="⃗"/>
                            <m:ctrlPr>
                              <a:rPr lang="en-US" i="1">
                                <a:latin typeface="Cambria Math" panose="02040503050406030204" pitchFamily="18" charset="0"/>
                                <a:cs typeface="Times New Roman" panose="02020603050405020304" pitchFamily="18" charset="0"/>
                              </a:rPr>
                            </m:ctrlPr>
                          </m:accPr>
                          <m:e>
                            <m:r>
                              <a:rPr lang="en-US" i="1">
                                <a:latin typeface="Cambria Math" panose="02040503050406030204" pitchFamily="18" charset="0"/>
                                <a:ea typeface="Cambria Math" panose="02040503050406030204" pitchFamily="18" charset="0"/>
                                <a:cs typeface="Times New Roman" panose="02020603050405020304" pitchFamily="18" charset="0"/>
                              </a:rPr>
                              <m:t>𝛼</m:t>
                            </m:r>
                          </m:e>
                        </m:acc>
                      </m:e>
                      <m:sub>
                        <m:r>
                          <m:rPr>
                            <m:sty m:val="p"/>
                          </m:rPr>
                          <a:rPr lang="vi-VN" i="1" smtClean="0">
                            <a:latin typeface="Cambria Math" panose="02040503050406030204" pitchFamily="18" charset="0"/>
                            <a:ea typeface="Cambria Math" panose="02040503050406030204" pitchFamily="18" charset="0"/>
                            <a:cs typeface="Times New Roman" panose="02020603050405020304" pitchFamily="18" charset="0"/>
                          </a:rPr>
                          <m:t>sat</m:t>
                        </m:r>
                      </m:sub>
                    </m:sSub>
                    <m:r>
                      <a:rPr lang="vi-VN" b="0" i="1" smtClean="0">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vi-VN" b="0" i="1" smtClean="0">
                            <a:latin typeface="Cambria Math" panose="02040503050406030204" pitchFamily="18" charset="0"/>
                            <a:cs typeface="Times New Roman" panose="02020603050405020304" pitchFamily="18" charset="0"/>
                          </a:rPr>
                          <m:t>−</m:t>
                        </m:r>
                        <m:r>
                          <m:rPr>
                            <m:sty m:val="p"/>
                          </m:rPr>
                          <a:rPr lang="vi-VN" i="1">
                            <a:latin typeface="Cambria Math" panose="02040503050406030204" pitchFamily="18" charset="0"/>
                            <a:cs typeface="Times New Roman" panose="02020603050405020304" pitchFamily="18" charset="0"/>
                          </a:rPr>
                          <m:t>I</m:t>
                        </m:r>
                      </m:e>
                      <m:sub>
                        <m:r>
                          <m:rPr>
                            <m:sty m:val="p"/>
                          </m:rPr>
                          <a:rPr lang="vi-VN" i="1">
                            <a:latin typeface="Cambria Math" panose="02040503050406030204" pitchFamily="18" charset="0"/>
                            <a:cs typeface="Times New Roman" panose="02020603050405020304" pitchFamily="18" charset="0"/>
                          </a:rPr>
                          <m:t>rw</m:t>
                        </m:r>
                      </m:sub>
                    </m:sSub>
                    <m:sSub>
                      <m:sSubPr>
                        <m:ctrlPr>
                          <a:rPr lang="en-US" i="1">
                            <a:latin typeface="Cambria Math" panose="02040503050406030204" pitchFamily="18" charset="0"/>
                            <a:cs typeface="Times New Roman" panose="02020603050405020304" pitchFamily="18" charset="0"/>
                          </a:rPr>
                        </m:ctrlPr>
                      </m:sSubPr>
                      <m:e>
                        <m:acc>
                          <m:accPr>
                            <m:chr m:val="⃗"/>
                            <m:ctrlPr>
                              <a:rPr lang="en-US" i="1">
                                <a:latin typeface="Cambria Math" panose="02040503050406030204" pitchFamily="18" charset="0"/>
                                <a:cs typeface="Times New Roman" panose="02020603050405020304" pitchFamily="18" charset="0"/>
                              </a:rPr>
                            </m:ctrlPr>
                          </m:accPr>
                          <m:e>
                            <m:r>
                              <a:rPr lang="en-US" i="1">
                                <a:latin typeface="Cambria Math" panose="02040503050406030204" pitchFamily="18" charset="0"/>
                                <a:ea typeface="Cambria Math" panose="02040503050406030204" pitchFamily="18" charset="0"/>
                                <a:cs typeface="Times New Roman" panose="02020603050405020304" pitchFamily="18" charset="0"/>
                              </a:rPr>
                              <m:t>𝛼</m:t>
                            </m:r>
                          </m:e>
                        </m:acc>
                      </m:e>
                      <m:sub>
                        <m:r>
                          <m:rPr>
                            <m:sty m:val="p"/>
                          </m:rPr>
                          <a:rPr lang="vi-VN" i="1">
                            <a:latin typeface="Cambria Math" panose="02040503050406030204" pitchFamily="18" charset="0"/>
                            <a:cs typeface="Times New Roman" panose="02020603050405020304" pitchFamily="18" charset="0"/>
                          </a:rPr>
                          <m:t>rw</m:t>
                        </m:r>
                      </m:sub>
                    </m:sSub>
                    <m:r>
                      <a:rPr lang="vi-VN" b="0" i="1" smtClean="0">
                        <a:latin typeface="Cambria Math" panose="02040503050406030204" pitchFamily="18" charset="0"/>
                        <a:cs typeface="Times New Roman" panose="02020603050405020304" pitchFamily="18" charset="0"/>
                      </a:rPr>
                      <m:t>=</m:t>
                    </m:r>
                    <m:sSub>
                      <m:sSubPr>
                        <m:ctrlPr>
                          <a:rPr lang="vi-V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vi-VN" i="1">
                            <a:latin typeface="Cambria Math" panose="02040503050406030204" pitchFamily="18" charset="0"/>
                            <a:ea typeface="Cambria Math" panose="02040503050406030204" pitchFamily="18" charset="0"/>
                            <a:cs typeface="Times New Roman" panose="02020603050405020304" pitchFamily="18" charset="0"/>
                          </a:rPr>
                          <m:t>𝜏</m:t>
                        </m:r>
                      </m:e>
                      <m:sub>
                        <m:r>
                          <m:rPr>
                            <m:sty m:val="p"/>
                          </m:rPr>
                          <a:rPr lang="vi-VN" i="1">
                            <a:latin typeface="Cambria Math" panose="02040503050406030204" pitchFamily="18" charset="0"/>
                            <a:ea typeface="Cambria Math" panose="02040503050406030204" pitchFamily="18" charset="0"/>
                            <a:cs typeface="Times New Roman" panose="02020603050405020304" pitchFamily="18" charset="0"/>
                          </a:rPr>
                          <m:t>rw</m:t>
                        </m:r>
                      </m:sub>
                    </m:sSub>
                  </m:oMath>
                </a14:m>
                <a:endParaRPr lang="en-US" dirty="0">
                  <a:latin typeface="Times New Roman" panose="02020603050405020304" pitchFamily="18" charset="0"/>
                  <a:cs typeface="Times New Roman" panose="02020603050405020304" pitchFamily="18" charset="0"/>
                </a:endParaRPr>
              </a:p>
            </p:txBody>
          </p:sp>
        </mc:Choice>
        <mc:Fallback xmlns="">
          <p:sp>
            <p:nvSpPr>
              <p:cNvPr id="4" name="Content Placeholder 3">
                <a:extLst>
                  <a:ext uri="{FF2B5EF4-FFF2-40B4-BE49-F238E27FC236}">
                    <a16:creationId xmlns:a16="http://schemas.microsoft.com/office/drawing/2014/main" id="{A2D2CEAD-08B0-1032-19EB-69A0862376E2}"/>
                  </a:ext>
                </a:extLst>
              </p:cNvPr>
              <p:cNvSpPr txBox="1">
                <a:spLocks noRot="1" noChangeAspect="1" noMove="1" noResize="1" noEditPoints="1" noAdjustHandles="1" noChangeArrowheads="1" noChangeShapeType="1" noTextEdit="1"/>
              </p:cNvSpPr>
              <p:nvPr/>
            </p:nvSpPr>
            <p:spPr>
              <a:xfrm>
                <a:off x="512998" y="2915040"/>
                <a:ext cx="4833443" cy="513960"/>
              </a:xfrm>
              <a:prstGeom prst="rect">
                <a:avLst/>
              </a:prstGeom>
              <a:blipFill>
                <a:blip r:embed="rId5"/>
                <a:stretch>
                  <a:fillRect l="-2522" t="-20000" b="-24706"/>
                </a:stretch>
              </a:blipFill>
            </p:spPr>
            <p:txBody>
              <a:bodyPr/>
              <a:lstStyle/>
              <a:p>
                <a:r>
                  <a:rPr lang="en-US">
                    <a:noFill/>
                  </a:rPr>
                  <a:t> </a:t>
                </a:r>
              </a:p>
            </p:txBody>
          </p:sp>
        </mc:Fallback>
      </mc:AlternateContent>
      <p:sp>
        <p:nvSpPr>
          <p:cNvPr id="5" name="Content Placeholder 3">
            <a:extLst>
              <a:ext uri="{FF2B5EF4-FFF2-40B4-BE49-F238E27FC236}">
                <a16:creationId xmlns:a16="http://schemas.microsoft.com/office/drawing/2014/main" id="{08D2E753-48A5-5C41-420B-AD7F0A06C7D7}"/>
              </a:ext>
            </a:extLst>
          </p:cNvPr>
          <p:cNvSpPr txBox="1">
            <a:spLocks/>
          </p:cNvSpPr>
          <p:nvPr/>
        </p:nvSpPr>
        <p:spPr>
          <a:xfrm>
            <a:off x="528238" y="3541307"/>
            <a:ext cx="11135524" cy="3083428"/>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vi-VN" dirty="0">
                <a:latin typeface="Times New Roman" panose="02020603050405020304" pitchFamily="18" charset="0"/>
                <a:cs typeface="Times New Roman" panose="02020603050405020304" pitchFamily="18" charset="0"/>
              </a:rPr>
              <a:t>Việc điều khiển góc quay của vệ tinh thật ra là từ điều khiển gia tốc góc của bánh xe động lượng. Việc thay đổi gia tốc góc của bánh xe sinh ra momen xoắn (Torque), tác dụng lên vệ tinh quay theo chiều ngược lại. Từ momen xoắn ấy lại sinh ra gia tốc góc của vệ tinh.</a:t>
            </a:r>
          </a:p>
          <a:p>
            <a:pPr marL="0" indent="0" algn="just">
              <a:buFont typeface="Arial" panose="020B0604020202020204" pitchFamily="34" charset="0"/>
              <a:buNone/>
            </a:pPr>
            <a:endParaRPr lang="vi-VN" dirty="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r>
              <a:rPr lang="vi-VN" dirty="0">
                <a:latin typeface="Times New Roman" panose="02020603050405020304" pitchFamily="18" charset="0"/>
                <a:cs typeface="Times New Roman" panose="02020603050405020304" pitchFamily="18" charset="0"/>
              </a:rPr>
              <a:t>Rõ ràng ta có thể hiểu, chiến thuật điều khiển quay vệ tinh 1 trục cố định là điều khiển gia tốc góc của bánh xe động lượng.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9560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2FCF0-0644-725B-03CC-876DBF57F8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5FD6A3-30BC-37CD-C404-B9067DDB7C46}"/>
              </a:ext>
            </a:extLst>
          </p:cNvPr>
          <p:cNvSpPr>
            <a:spLocks noGrp="1"/>
          </p:cNvSpPr>
          <p:nvPr>
            <p:ph type="title"/>
          </p:nvPr>
        </p:nvSpPr>
        <p:spPr>
          <a:xfrm>
            <a:off x="594360" y="584005"/>
            <a:ext cx="10972800" cy="1188720"/>
          </a:xfrm>
        </p:spPr>
        <p:txBody>
          <a:bodyPr/>
          <a:lstStyle/>
          <a:p>
            <a:r>
              <a:rPr lang="vi-VN" dirty="0">
                <a:latin typeface="Times  New Roman"/>
              </a:rPr>
              <a:t>2. Thiết lập mô hình cảm biến</a:t>
            </a:r>
            <a:endParaRPr lang="en-US" dirty="0">
              <a:latin typeface="Times  New Roman"/>
            </a:endParaRPr>
          </a:p>
        </p:txBody>
      </p:sp>
      <p:pic>
        <p:nvPicPr>
          <p:cNvPr id="1026" name="Picture 2" descr="THE BASICS OF LEO SATELLITE SYSTEMS - Base Camp Connect">
            <a:extLst>
              <a:ext uri="{FF2B5EF4-FFF2-40B4-BE49-F238E27FC236}">
                <a16:creationId xmlns:a16="http://schemas.microsoft.com/office/drawing/2014/main" id="{4DC32316-5185-B309-F8BB-0876E0D79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6750" y="-1044"/>
            <a:ext cx="2575250" cy="177376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3">
            <a:extLst>
              <a:ext uri="{FF2B5EF4-FFF2-40B4-BE49-F238E27FC236}">
                <a16:creationId xmlns:a16="http://schemas.microsoft.com/office/drawing/2014/main" id="{24CF8558-33D3-C949-E852-497F17DFCCC6}"/>
              </a:ext>
            </a:extLst>
          </p:cNvPr>
          <p:cNvSpPr txBox="1">
            <a:spLocks/>
          </p:cNvSpPr>
          <p:nvPr/>
        </p:nvSpPr>
        <p:spPr>
          <a:xfrm>
            <a:off x="594359" y="2501684"/>
            <a:ext cx="7896497" cy="3597470"/>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buFont typeface="Arial" panose="020B0604020202020204" pitchFamily="34" charset="0"/>
              <a:buAutoNum type="arabicPeriod"/>
            </a:pPr>
            <a:r>
              <a:rPr lang="vi-VN" dirty="0">
                <a:latin typeface="Times New Roman" panose="02020603050405020304" pitchFamily="18" charset="0"/>
                <a:cs typeface="Times New Roman" panose="02020603050405020304" pitchFamily="18" charset="0"/>
              </a:rPr>
              <a:t>Thiết lập cảm biến gyroscope để tìm tốc độ quay </a:t>
            </a:r>
          </a:p>
          <a:p>
            <a:pPr marL="514350" indent="-514350" algn="just">
              <a:buFont typeface="Arial" panose="020B0604020202020204" pitchFamily="34" charset="0"/>
              <a:buAutoNum type="arabicPeriod"/>
            </a:pPr>
            <a:r>
              <a:rPr lang="vi-VN" dirty="0">
                <a:latin typeface="Times New Roman" panose="02020603050405020304" pitchFamily="18" charset="0"/>
                <a:cs typeface="Times New Roman" panose="02020603050405020304" pitchFamily="18" charset="0"/>
              </a:rPr>
              <a:t>Thiết lập mô hình cảm biến Magnetometer để đo từ trường dựa trên vị trí và thời gian (giả định quỹ đạo LEO và từ trường tương đối ổn định)</a:t>
            </a:r>
          </a:p>
          <a:p>
            <a:pPr marL="514350" indent="-514350" algn="just">
              <a:buFont typeface="Arial" panose="020B0604020202020204" pitchFamily="34" charset="0"/>
              <a:buAutoNum type="arabicPeriod"/>
            </a:pPr>
            <a:r>
              <a:rPr lang="vi-VN" dirty="0">
                <a:latin typeface="Times New Roman" panose="02020603050405020304" pitchFamily="18" charset="0"/>
                <a:cs typeface="Times New Roman" panose="02020603050405020304" pitchFamily="18" charset="0"/>
              </a:rPr>
              <a:t>Tính toán gia tốc giả lập do trọng lực (giả định hệ thống vệ tinh đang ở quỹ đạo cố định)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8370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B793D-4B47-9712-AF43-A3F6B564B4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1138EA-3898-BA6A-4A50-86BDE7B593CB}"/>
              </a:ext>
            </a:extLst>
          </p:cNvPr>
          <p:cNvSpPr>
            <a:spLocks noGrp="1"/>
          </p:cNvSpPr>
          <p:nvPr>
            <p:ph type="title"/>
          </p:nvPr>
        </p:nvSpPr>
        <p:spPr>
          <a:xfrm>
            <a:off x="594360" y="584005"/>
            <a:ext cx="10972800" cy="1188720"/>
          </a:xfrm>
        </p:spPr>
        <p:txBody>
          <a:bodyPr/>
          <a:lstStyle/>
          <a:p>
            <a:r>
              <a:rPr lang="vi-VN" dirty="0">
                <a:latin typeface="Times  New Roman"/>
              </a:rPr>
              <a:t>2. Thiết lập mô hình cảm biến</a:t>
            </a:r>
            <a:endParaRPr lang="en-US" dirty="0">
              <a:latin typeface="Times  New Roman"/>
            </a:endParaRPr>
          </a:p>
        </p:txBody>
      </p:sp>
      <p:pic>
        <p:nvPicPr>
          <p:cNvPr id="1026" name="Picture 2" descr="THE BASICS OF LEO SATELLITE SYSTEMS - Base Camp Connect">
            <a:extLst>
              <a:ext uri="{FF2B5EF4-FFF2-40B4-BE49-F238E27FC236}">
                <a16:creationId xmlns:a16="http://schemas.microsoft.com/office/drawing/2014/main" id="{C5F87FB0-5684-832D-52B0-568DECC20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6750" y="-1044"/>
            <a:ext cx="2575250" cy="177376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3">
            <a:extLst>
              <a:ext uri="{FF2B5EF4-FFF2-40B4-BE49-F238E27FC236}">
                <a16:creationId xmlns:a16="http://schemas.microsoft.com/office/drawing/2014/main" id="{07E420AA-9B7A-B2D1-010F-A4B2F7AB0922}"/>
              </a:ext>
            </a:extLst>
          </p:cNvPr>
          <p:cNvSpPr txBox="1">
            <a:spLocks/>
          </p:cNvSpPr>
          <p:nvPr/>
        </p:nvSpPr>
        <p:spPr>
          <a:xfrm>
            <a:off x="594359" y="2501684"/>
            <a:ext cx="8717592" cy="521434"/>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arabicPeriod"/>
            </a:pPr>
            <a:r>
              <a:rPr lang="vi-VN" sz="3200" dirty="0">
                <a:latin typeface="Times New Roman" panose="02020603050405020304" pitchFamily="18" charset="0"/>
                <a:cs typeface="Times New Roman" panose="02020603050405020304" pitchFamily="18" charset="0"/>
              </a:rPr>
              <a:t>Thiết lập cảm biến gyroscope để tìm tốc độ quay </a:t>
            </a:r>
          </a:p>
        </p:txBody>
      </p:sp>
      <p:sp>
        <p:nvSpPr>
          <p:cNvPr id="4" name="Content Placeholder 3">
            <a:extLst>
              <a:ext uri="{FF2B5EF4-FFF2-40B4-BE49-F238E27FC236}">
                <a16:creationId xmlns:a16="http://schemas.microsoft.com/office/drawing/2014/main" id="{A1B5747A-5D45-4A24-C8AA-563F71767197}"/>
              </a:ext>
            </a:extLst>
          </p:cNvPr>
          <p:cNvSpPr txBox="1">
            <a:spLocks/>
          </p:cNvSpPr>
          <p:nvPr/>
        </p:nvSpPr>
        <p:spPr>
          <a:xfrm>
            <a:off x="594359" y="3163076"/>
            <a:ext cx="7896497" cy="1847463"/>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dirty="0">
                <a:latin typeface="Times New Roman" panose="02020603050405020304" pitchFamily="18" charset="0"/>
                <a:cs typeface="Times New Roman" panose="02020603050405020304" pitchFamily="18" charset="0"/>
              </a:rPr>
              <a:t>Từ mô hình động học, ta tích phân gia tốc góc để tìm ra vận tốc góc của vệ tinh quay quanh 1 trục cố định. Sau đó cộng thêm nhiễu gaussian. </a:t>
            </a:r>
          </a:p>
          <a:p>
            <a:pPr marL="0" indent="0" algn="just">
              <a:buNone/>
            </a:pPr>
            <a:r>
              <a:rPr lang="vi-VN" dirty="0">
                <a:latin typeface="Times New Roman" panose="02020603050405020304" pitchFamily="18" charset="0"/>
                <a:cs typeface="Times New Roman" panose="02020603050405020304" pitchFamily="18" charset="0"/>
              </a:rPr>
              <a:t>Được viết trong file </a:t>
            </a:r>
            <a:r>
              <a:rPr lang="vi-VN" b="1" dirty="0">
                <a:latin typeface="Times New Roman" panose="02020603050405020304" pitchFamily="18" charset="0"/>
                <a:cs typeface="Times New Roman" panose="02020603050405020304" pitchFamily="18" charset="0"/>
              </a:rPr>
              <a:t>tools/Gyroscope.m</a:t>
            </a:r>
            <a:r>
              <a:rPr lang="vi-VN"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52691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56AB8-CAE6-8FB5-7CDB-E85DF4C4C68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4A120C-8E6C-D19F-DBA7-F31B29C78969}"/>
              </a:ext>
            </a:extLst>
          </p:cNvPr>
          <p:cNvSpPr>
            <a:spLocks noGrp="1"/>
          </p:cNvSpPr>
          <p:nvPr>
            <p:ph type="title"/>
          </p:nvPr>
        </p:nvSpPr>
        <p:spPr>
          <a:xfrm>
            <a:off x="594360" y="584005"/>
            <a:ext cx="10972800" cy="1188720"/>
          </a:xfrm>
        </p:spPr>
        <p:txBody>
          <a:bodyPr/>
          <a:lstStyle/>
          <a:p>
            <a:r>
              <a:rPr lang="vi-VN" dirty="0">
                <a:latin typeface="Times  New Roman"/>
              </a:rPr>
              <a:t>2. Thiết lập mô hình cảm biến</a:t>
            </a:r>
            <a:endParaRPr lang="en-US" dirty="0">
              <a:latin typeface="Times  New Roman"/>
            </a:endParaRPr>
          </a:p>
        </p:txBody>
      </p:sp>
      <p:pic>
        <p:nvPicPr>
          <p:cNvPr id="1026" name="Picture 2" descr="THE BASICS OF LEO SATELLITE SYSTEMS - Base Camp Connect">
            <a:extLst>
              <a:ext uri="{FF2B5EF4-FFF2-40B4-BE49-F238E27FC236}">
                <a16:creationId xmlns:a16="http://schemas.microsoft.com/office/drawing/2014/main" id="{52D97CB7-3427-7A2E-C0A4-C4F64D44A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6750" y="-1044"/>
            <a:ext cx="2575250" cy="177376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3">
            <a:extLst>
              <a:ext uri="{FF2B5EF4-FFF2-40B4-BE49-F238E27FC236}">
                <a16:creationId xmlns:a16="http://schemas.microsoft.com/office/drawing/2014/main" id="{7C623771-986D-BC46-DA46-A84A5227F426}"/>
              </a:ext>
            </a:extLst>
          </p:cNvPr>
          <p:cNvSpPr txBox="1">
            <a:spLocks/>
          </p:cNvSpPr>
          <p:nvPr/>
        </p:nvSpPr>
        <p:spPr>
          <a:xfrm>
            <a:off x="594358" y="2501684"/>
            <a:ext cx="11264849" cy="1463826"/>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sz="3200" dirty="0">
                <a:latin typeface="Times New Roman" panose="02020603050405020304" pitchFamily="18" charset="0"/>
                <a:cs typeface="Times New Roman" panose="02020603050405020304" pitchFamily="18" charset="0"/>
              </a:rPr>
              <a:t>2. Thiết lập mô hình cảm biến Magnetometer để đo từ trường dựa trên vị trí và thời gian (giả định quỹ đạo LEO và từ trường tương đối ổn định)</a:t>
            </a:r>
          </a:p>
        </p:txBody>
      </p:sp>
      <p:sp>
        <p:nvSpPr>
          <p:cNvPr id="4" name="Content Placeholder 3">
            <a:extLst>
              <a:ext uri="{FF2B5EF4-FFF2-40B4-BE49-F238E27FC236}">
                <a16:creationId xmlns:a16="http://schemas.microsoft.com/office/drawing/2014/main" id="{973D015F-8169-4E43-DD77-9D8DA7AEC30E}"/>
              </a:ext>
            </a:extLst>
          </p:cNvPr>
          <p:cNvSpPr txBox="1">
            <a:spLocks/>
          </p:cNvSpPr>
          <p:nvPr/>
        </p:nvSpPr>
        <p:spPr>
          <a:xfrm>
            <a:off x="594359" y="3965510"/>
            <a:ext cx="11264848" cy="1306287"/>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sz="2400" dirty="0">
                <a:latin typeface="Times New Roman" panose="02020603050405020304" pitchFamily="18" charset="0"/>
                <a:cs typeface="Times New Roman" panose="02020603050405020304" pitchFamily="18" charset="0"/>
              </a:rPr>
              <a:t>Theo như tìm hiểu, từ trường Trái đất sẽ thay đổi theo thời gian và vị trí của vệ tinh. Tuy nhiên đề bài cho phép giả sử quỹ đạo vệ tinh là LEO và từ trường tương đối ổn định.</a:t>
            </a:r>
          </a:p>
        </p:txBody>
      </p:sp>
      <p:sp>
        <p:nvSpPr>
          <p:cNvPr id="5" name="Content Placeholder 3">
            <a:extLst>
              <a:ext uri="{FF2B5EF4-FFF2-40B4-BE49-F238E27FC236}">
                <a16:creationId xmlns:a16="http://schemas.microsoft.com/office/drawing/2014/main" id="{3D31EA27-F97D-86B6-75D6-6CE4A9F0EEF1}"/>
              </a:ext>
            </a:extLst>
          </p:cNvPr>
          <p:cNvSpPr txBox="1">
            <a:spLocks/>
          </p:cNvSpPr>
          <p:nvPr/>
        </p:nvSpPr>
        <p:spPr>
          <a:xfrm>
            <a:off x="594358" y="4776192"/>
            <a:ext cx="11264848" cy="1306287"/>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sz="2400" dirty="0">
                <a:latin typeface="Times New Roman" panose="02020603050405020304" pitchFamily="18" charset="0"/>
                <a:cs typeface="Times New Roman" panose="02020603050405020304" pitchFamily="18" charset="0"/>
              </a:rPr>
              <a:t>Việc giả sử này cần biết các phương từ trường dựa theo một hệ tọa độ cố định. Tọa độ ECI (Earth Center Inertial) là tọa độ gắn liền với tâm Trái Đất và không quay quanh Trái Đất. Giả sử từ trường chỉ đi theo phương z của tọa độ ECI</a:t>
            </a:r>
          </a:p>
        </p:txBody>
      </p:sp>
    </p:spTree>
    <p:extLst>
      <p:ext uri="{BB962C8B-B14F-4D97-AF65-F5344CB8AC3E}">
        <p14:creationId xmlns:p14="http://schemas.microsoft.com/office/powerpoint/2010/main" val="2567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C339A-EFE6-F4E1-21F4-2C7E204444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061CE6-4647-44B7-C8D6-2D7505B52B8C}"/>
              </a:ext>
            </a:extLst>
          </p:cNvPr>
          <p:cNvSpPr>
            <a:spLocks noGrp="1"/>
          </p:cNvSpPr>
          <p:nvPr>
            <p:ph type="title"/>
          </p:nvPr>
        </p:nvSpPr>
        <p:spPr>
          <a:xfrm>
            <a:off x="594360" y="584005"/>
            <a:ext cx="10972800" cy="1188720"/>
          </a:xfrm>
        </p:spPr>
        <p:txBody>
          <a:bodyPr/>
          <a:lstStyle/>
          <a:p>
            <a:r>
              <a:rPr lang="vi-VN" dirty="0">
                <a:latin typeface="Times  New Roman"/>
              </a:rPr>
              <a:t>2. Thiết lập mô hình cảm biến</a:t>
            </a:r>
            <a:endParaRPr lang="en-US" dirty="0">
              <a:latin typeface="Times  New Roman"/>
            </a:endParaRPr>
          </a:p>
        </p:txBody>
      </p:sp>
      <p:pic>
        <p:nvPicPr>
          <p:cNvPr id="1026" name="Picture 2" descr="THE BASICS OF LEO SATELLITE SYSTEMS - Base Camp Connect">
            <a:extLst>
              <a:ext uri="{FF2B5EF4-FFF2-40B4-BE49-F238E27FC236}">
                <a16:creationId xmlns:a16="http://schemas.microsoft.com/office/drawing/2014/main" id="{77748DE4-0953-701A-3675-6F4050EBD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6750" y="-1044"/>
            <a:ext cx="2575250" cy="177376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3">
            <a:extLst>
              <a:ext uri="{FF2B5EF4-FFF2-40B4-BE49-F238E27FC236}">
                <a16:creationId xmlns:a16="http://schemas.microsoft.com/office/drawing/2014/main" id="{9FD42B7D-FF6E-3FF6-4BD1-61A6AEFFF12D}"/>
              </a:ext>
            </a:extLst>
          </p:cNvPr>
          <p:cNvSpPr txBox="1">
            <a:spLocks/>
          </p:cNvSpPr>
          <p:nvPr/>
        </p:nvSpPr>
        <p:spPr>
          <a:xfrm>
            <a:off x="594358" y="2501684"/>
            <a:ext cx="11264849" cy="1463826"/>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sz="3200" dirty="0">
                <a:latin typeface="Times New Roman" panose="02020603050405020304" pitchFamily="18" charset="0"/>
                <a:cs typeface="Times New Roman" panose="02020603050405020304" pitchFamily="18" charset="0"/>
              </a:rPr>
              <a:t>2. Thiết lập mô hình cảm biến Magnetometer để đo từ trường dựa trên vị trí và thời gian (giả định quỹ đạo LEO và từ trường tương đối ổn định)</a:t>
            </a:r>
          </a:p>
        </p:txBody>
      </p:sp>
      <p:pic>
        <p:nvPicPr>
          <p:cNvPr id="6" name="Picture 5">
            <a:extLst>
              <a:ext uri="{FF2B5EF4-FFF2-40B4-BE49-F238E27FC236}">
                <a16:creationId xmlns:a16="http://schemas.microsoft.com/office/drawing/2014/main" id="{2CB0A213-04C1-4B44-C9A5-3585DF3D8042}"/>
              </a:ext>
            </a:extLst>
          </p:cNvPr>
          <p:cNvPicPr>
            <a:picLocks noChangeAspect="1"/>
          </p:cNvPicPr>
          <p:nvPr/>
        </p:nvPicPr>
        <p:blipFill>
          <a:blip r:embed="rId4"/>
          <a:stretch>
            <a:fillRect/>
          </a:stretch>
        </p:blipFill>
        <p:spPr>
          <a:xfrm>
            <a:off x="8373275" y="3501263"/>
            <a:ext cx="3485932" cy="2931352"/>
          </a:xfrm>
          <a:prstGeom prst="rect">
            <a:avLst/>
          </a:prstGeom>
        </p:spPr>
      </p:pic>
      <p:sp>
        <p:nvSpPr>
          <p:cNvPr id="7" name="Content Placeholder 3">
            <a:extLst>
              <a:ext uri="{FF2B5EF4-FFF2-40B4-BE49-F238E27FC236}">
                <a16:creationId xmlns:a16="http://schemas.microsoft.com/office/drawing/2014/main" id="{879D56B3-2939-21AC-C5EA-1C6956FE9781}"/>
              </a:ext>
            </a:extLst>
          </p:cNvPr>
          <p:cNvSpPr txBox="1">
            <a:spLocks/>
          </p:cNvSpPr>
          <p:nvPr/>
        </p:nvSpPr>
        <p:spPr>
          <a:xfrm>
            <a:off x="594358" y="4155947"/>
            <a:ext cx="7971452" cy="1377105"/>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sz="2000" dirty="0">
                <a:latin typeface="Times New Roman" panose="02020603050405020304" pitchFamily="18" charset="0"/>
                <a:cs typeface="Times New Roman" panose="02020603050405020304" pitchFamily="18" charset="0"/>
              </a:rPr>
              <a:t>Hình vẽ mô tả các hệ quy chiếu của hệ thống. Trong đó:</a:t>
            </a:r>
          </a:p>
          <a:p>
            <a:pPr marL="0" indent="0" algn="just">
              <a:buNone/>
            </a:pPr>
            <a:r>
              <a:rPr lang="vi-VN" sz="2000" dirty="0">
                <a:latin typeface="Times New Roman" panose="02020603050405020304" pitchFamily="18" charset="0"/>
                <a:cs typeface="Times New Roman" panose="02020603050405020304" pitchFamily="18" charset="0"/>
              </a:rPr>
              <a:t>- Hình cầu là Trái Đất, có hệ quy chiếu ECI với các tọa độ thể hiện ở figure</a:t>
            </a:r>
          </a:p>
          <a:p>
            <a:pPr marL="0" indent="0" algn="just">
              <a:buNone/>
            </a:pPr>
            <a:r>
              <a:rPr lang="vi-VN" sz="2000" dirty="0">
                <a:latin typeface="Times New Roman" panose="02020603050405020304" pitchFamily="18" charset="0"/>
                <a:cs typeface="Times New Roman" panose="02020603050405020304" pitchFamily="18" charset="0"/>
              </a:rPr>
              <a:t>- Quỹ đạo nét đỏ đứt LEO có vệ tinh và hệ tọa độ Body của vệ tinh, gắn và xoay theo vệ tinh</a:t>
            </a:r>
          </a:p>
        </p:txBody>
      </p:sp>
    </p:spTree>
    <p:extLst>
      <p:ext uri="{BB962C8B-B14F-4D97-AF65-F5344CB8AC3E}">
        <p14:creationId xmlns:p14="http://schemas.microsoft.com/office/powerpoint/2010/main" val="2657202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7777410-216D-763C-DCB3-144B93DC7D79}"/>
              </a:ext>
            </a:extLst>
          </p:cNvPr>
          <p:cNvPicPr>
            <a:picLocks noChangeAspect="1"/>
          </p:cNvPicPr>
          <p:nvPr/>
        </p:nvPicPr>
        <p:blipFill>
          <a:blip r:embed="rId3"/>
          <a:stretch>
            <a:fillRect/>
          </a:stretch>
        </p:blipFill>
        <p:spPr>
          <a:xfrm>
            <a:off x="2257294" y="0"/>
            <a:ext cx="7857090" cy="6607099"/>
          </a:xfrm>
          <a:prstGeom prst="rect">
            <a:avLst/>
          </a:prstGeom>
        </p:spPr>
      </p:pic>
    </p:spTree>
    <p:extLst>
      <p:ext uri="{BB962C8B-B14F-4D97-AF65-F5344CB8AC3E}">
        <p14:creationId xmlns:p14="http://schemas.microsoft.com/office/powerpoint/2010/main" val="4261132419"/>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2.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{CD1E1008-3C2E-4F57-9C4D-61B7C0741D77}tf78853419_win32</Template>
  <TotalTime>126</TotalTime>
  <Words>1230</Words>
  <Application>Microsoft Office PowerPoint</Application>
  <PresentationFormat>Widescreen</PresentationFormat>
  <Paragraphs>83</Paragraphs>
  <Slides>16</Slides>
  <Notes>15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Cambria Math</vt:lpstr>
      <vt:lpstr>Franklin Gothic Book</vt:lpstr>
      <vt:lpstr>Franklin Gothic Demi</vt:lpstr>
      <vt:lpstr>Times  New Roman</vt:lpstr>
      <vt:lpstr>Times New Roman</vt:lpstr>
      <vt:lpstr>Custom</vt:lpstr>
      <vt:lpstr>Mô phỏng điều khiển vệ tinh xoay 1 trục tự do (1DOF)</vt:lpstr>
      <vt:lpstr>Hướng thực hiện</vt:lpstr>
      <vt:lpstr>1. Thiết lập mô hình động học</vt:lpstr>
      <vt:lpstr>1. Thiết lập mô hình động học</vt:lpstr>
      <vt:lpstr>2. Thiết lập mô hình cảm biến</vt:lpstr>
      <vt:lpstr>2. Thiết lập mô hình cảm biến</vt:lpstr>
      <vt:lpstr>2. Thiết lập mô hình cảm biến</vt:lpstr>
      <vt:lpstr>2. Thiết lập mô hình cảm biến</vt:lpstr>
      <vt:lpstr>PowerPoint Presentation</vt:lpstr>
      <vt:lpstr>2. Thiết lập mô hình cảm biến</vt:lpstr>
      <vt:lpstr>2. Thiết lập mô hình cảm biến</vt:lpstr>
      <vt:lpstr>3. Phương thức điều khiển PID</vt:lpstr>
      <vt:lpstr>3. Phương thức điều khiển PID</vt:lpstr>
      <vt:lpstr>4. Kết quả mô phỏng</vt:lpstr>
      <vt:lpstr>4. Kết quả mô phỏng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Kien Vo</dc:creator>
  <cp:lastModifiedBy>Kien Vo</cp:lastModifiedBy>
  <cp:revision>84</cp:revision>
  <dcterms:created xsi:type="dcterms:W3CDTF">2025-06-22T06:21:37Z</dcterms:created>
  <dcterms:modified xsi:type="dcterms:W3CDTF">2025-06-22T08:35:16Z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